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7" r:id="rId4"/>
    <p:sldId id="258" r:id="rId5"/>
    <p:sldId id="259" r:id="rId6"/>
    <p:sldId id="260" r:id="rId7"/>
    <p:sldId id="261" r:id="rId8"/>
    <p:sldId id="279"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6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57B03AA-B585-4D03-A605-51EA28094C13}" type="datetimeFigureOut">
              <a:rPr kumimoji="1" lang="ja-JP" altLang="en-US" smtClean="0"/>
              <a:t>2017/3/10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D1DDFEC-89ED-43D4-8C81-9CC704F18F2D}" type="slidenum">
              <a:rPr kumimoji="1" lang="ja-JP" altLang="en-US" smtClean="0"/>
              <a:t>‹#›</a:t>
            </a:fld>
            <a:endParaRPr kumimoji="1" lang="ja-JP" altLang="en-US" dirty="0"/>
          </a:p>
        </p:txBody>
      </p:sp>
    </p:spTree>
    <p:extLst>
      <p:ext uri="{BB962C8B-B14F-4D97-AF65-F5344CB8AC3E}">
        <p14:creationId xmlns:p14="http://schemas.microsoft.com/office/powerpoint/2010/main" val="292654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57B03AA-B585-4D03-A605-51EA28094C13}" type="datetimeFigureOut">
              <a:rPr kumimoji="1" lang="ja-JP" altLang="en-US" smtClean="0"/>
              <a:t>2017/3/10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D1DDFEC-89ED-43D4-8C81-9CC704F18F2D}" type="slidenum">
              <a:rPr kumimoji="1" lang="ja-JP" altLang="en-US" smtClean="0"/>
              <a:t>‹#›</a:t>
            </a:fld>
            <a:endParaRPr kumimoji="1" lang="ja-JP" altLang="en-US" dirty="0"/>
          </a:p>
        </p:txBody>
      </p:sp>
    </p:spTree>
    <p:extLst>
      <p:ext uri="{BB962C8B-B14F-4D97-AF65-F5344CB8AC3E}">
        <p14:creationId xmlns:p14="http://schemas.microsoft.com/office/powerpoint/2010/main" val="117360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57B03AA-B585-4D03-A605-51EA28094C13}" type="datetimeFigureOut">
              <a:rPr kumimoji="1" lang="ja-JP" altLang="en-US" smtClean="0"/>
              <a:t>2017/3/10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D1DDFEC-89ED-43D4-8C81-9CC704F18F2D}" type="slidenum">
              <a:rPr kumimoji="1" lang="ja-JP" altLang="en-US" smtClean="0"/>
              <a:t>‹#›</a:t>
            </a:fld>
            <a:endParaRPr kumimoji="1" lang="ja-JP" altLang="en-US" dirty="0"/>
          </a:p>
        </p:txBody>
      </p:sp>
    </p:spTree>
    <p:extLst>
      <p:ext uri="{BB962C8B-B14F-4D97-AF65-F5344CB8AC3E}">
        <p14:creationId xmlns:p14="http://schemas.microsoft.com/office/powerpoint/2010/main" val="1365801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57B03AA-B585-4D03-A605-51EA28094C13}" type="datetimeFigureOut">
              <a:rPr kumimoji="1" lang="ja-JP" altLang="en-US" smtClean="0"/>
              <a:t>2017/3/10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D1DDFEC-89ED-43D4-8C81-9CC704F18F2D}" type="slidenum">
              <a:rPr kumimoji="1" lang="ja-JP" altLang="en-US" smtClean="0"/>
              <a:t>‹#›</a:t>
            </a:fld>
            <a:endParaRPr kumimoji="1" lang="ja-JP" altLang="en-US" dirty="0"/>
          </a:p>
        </p:txBody>
      </p:sp>
    </p:spTree>
    <p:extLst>
      <p:ext uri="{BB962C8B-B14F-4D97-AF65-F5344CB8AC3E}">
        <p14:creationId xmlns:p14="http://schemas.microsoft.com/office/powerpoint/2010/main" val="63395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57B03AA-B585-4D03-A605-51EA28094C13}" type="datetimeFigureOut">
              <a:rPr kumimoji="1" lang="ja-JP" altLang="en-US" smtClean="0"/>
              <a:t>2017/3/10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D1DDFEC-89ED-43D4-8C81-9CC704F18F2D}" type="slidenum">
              <a:rPr kumimoji="1" lang="ja-JP" altLang="en-US" smtClean="0"/>
              <a:t>‹#›</a:t>
            </a:fld>
            <a:endParaRPr kumimoji="1" lang="ja-JP" altLang="en-US" dirty="0"/>
          </a:p>
        </p:txBody>
      </p:sp>
    </p:spTree>
    <p:extLst>
      <p:ext uri="{BB962C8B-B14F-4D97-AF65-F5344CB8AC3E}">
        <p14:creationId xmlns:p14="http://schemas.microsoft.com/office/powerpoint/2010/main" val="2423003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57B03AA-B585-4D03-A605-51EA28094C13}" type="datetimeFigureOut">
              <a:rPr kumimoji="1" lang="ja-JP" altLang="en-US" smtClean="0"/>
              <a:t>2017/3/10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D1DDFEC-89ED-43D4-8C81-9CC704F18F2D}" type="slidenum">
              <a:rPr kumimoji="1" lang="ja-JP" altLang="en-US" smtClean="0"/>
              <a:t>‹#›</a:t>
            </a:fld>
            <a:endParaRPr kumimoji="1" lang="ja-JP" altLang="en-US" dirty="0"/>
          </a:p>
        </p:txBody>
      </p:sp>
    </p:spTree>
    <p:extLst>
      <p:ext uri="{BB962C8B-B14F-4D97-AF65-F5344CB8AC3E}">
        <p14:creationId xmlns:p14="http://schemas.microsoft.com/office/powerpoint/2010/main" val="148201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57B03AA-B585-4D03-A605-51EA28094C13}" type="datetimeFigureOut">
              <a:rPr kumimoji="1" lang="ja-JP" altLang="en-US" smtClean="0"/>
              <a:t>2017/3/10</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1D1DDFEC-89ED-43D4-8C81-9CC704F18F2D}" type="slidenum">
              <a:rPr kumimoji="1" lang="ja-JP" altLang="en-US" smtClean="0"/>
              <a:t>‹#›</a:t>
            </a:fld>
            <a:endParaRPr kumimoji="1" lang="ja-JP" altLang="en-US" dirty="0"/>
          </a:p>
        </p:txBody>
      </p:sp>
    </p:spTree>
    <p:extLst>
      <p:ext uri="{BB962C8B-B14F-4D97-AF65-F5344CB8AC3E}">
        <p14:creationId xmlns:p14="http://schemas.microsoft.com/office/powerpoint/2010/main" val="1157119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57B03AA-B585-4D03-A605-51EA28094C13}" type="datetimeFigureOut">
              <a:rPr kumimoji="1" lang="ja-JP" altLang="en-US" smtClean="0"/>
              <a:t>2017/3/10</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1D1DDFEC-89ED-43D4-8C81-9CC704F18F2D}" type="slidenum">
              <a:rPr kumimoji="1" lang="ja-JP" altLang="en-US" smtClean="0"/>
              <a:t>‹#›</a:t>
            </a:fld>
            <a:endParaRPr kumimoji="1" lang="ja-JP" altLang="en-US" dirty="0"/>
          </a:p>
        </p:txBody>
      </p:sp>
    </p:spTree>
    <p:extLst>
      <p:ext uri="{BB962C8B-B14F-4D97-AF65-F5344CB8AC3E}">
        <p14:creationId xmlns:p14="http://schemas.microsoft.com/office/powerpoint/2010/main" val="122655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57B03AA-B585-4D03-A605-51EA28094C13}" type="datetimeFigureOut">
              <a:rPr kumimoji="1" lang="ja-JP" altLang="en-US" smtClean="0"/>
              <a:t>2017/3/10</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D1DDFEC-89ED-43D4-8C81-9CC704F18F2D}" type="slidenum">
              <a:rPr kumimoji="1" lang="ja-JP" altLang="en-US" smtClean="0"/>
              <a:t>‹#›</a:t>
            </a:fld>
            <a:endParaRPr kumimoji="1" lang="ja-JP" altLang="en-US" dirty="0"/>
          </a:p>
        </p:txBody>
      </p:sp>
    </p:spTree>
    <p:extLst>
      <p:ext uri="{BB962C8B-B14F-4D97-AF65-F5344CB8AC3E}">
        <p14:creationId xmlns:p14="http://schemas.microsoft.com/office/powerpoint/2010/main" val="2326313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57B03AA-B585-4D03-A605-51EA28094C13}" type="datetimeFigureOut">
              <a:rPr kumimoji="1" lang="ja-JP" altLang="en-US" smtClean="0"/>
              <a:t>2017/3/10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D1DDFEC-89ED-43D4-8C81-9CC704F18F2D}" type="slidenum">
              <a:rPr kumimoji="1" lang="ja-JP" altLang="en-US" smtClean="0"/>
              <a:t>‹#›</a:t>
            </a:fld>
            <a:endParaRPr kumimoji="1" lang="ja-JP" altLang="en-US" dirty="0"/>
          </a:p>
        </p:txBody>
      </p:sp>
    </p:spTree>
    <p:extLst>
      <p:ext uri="{BB962C8B-B14F-4D97-AF65-F5344CB8AC3E}">
        <p14:creationId xmlns:p14="http://schemas.microsoft.com/office/powerpoint/2010/main" val="199639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57B03AA-B585-4D03-A605-51EA28094C13}" type="datetimeFigureOut">
              <a:rPr kumimoji="1" lang="ja-JP" altLang="en-US" smtClean="0"/>
              <a:t>2017/3/10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D1DDFEC-89ED-43D4-8C81-9CC704F18F2D}" type="slidenum">
              <a:rPr kumimoji="1" lang="ja-JP" altLang="en-US" smtClean="0"/>
              <a:t>‹#›</a:t>
            </a:fld>
            <a:endParaRPr kumimoji="1" lang="ja-JP" altLang="en-US" dirty="0"/>
          </a:p>
        </p:txBody>
      </p:sp>
    </p:spTree>
    <p:extLst>
      <p:ext uri="{BB962C8B-B14F-4D97-AF65-F5344CB8AC3E}">
        <p14:creationId xmlns:p14="http://schemas.microsoft.com/office/powerpoint/2010/main" val="1960481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B03AA-B585-4D03-A605-51EA28094C13}" type="datetimeFigureOut">
              <a:rPr kumimoji="1" lang="ja-JP" altLang="en-US" smtClean="0"/>
              <a:t>2017/3/10</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DDFEC-89ED-43D4-8C81-9CC704F18F2D}" type="slidenum">
              <a:rPr kumimoji="1" lang="ja-JP" altLang="en-US" smtClean="0"/>
              <a:t>‹#›</a:t>
            </a:fld>
            <a:endParaRPr kumimoji="1" lang="ja-JP" altLang="en-US" dirty="0"/>
          </a:p>
        </p:txBody>
      </p:sp>
    </p:spTree>
    <p:extLst>
      <p:ext uri="{BB962C8B-B14F-4D97-AF65-F5344CB8AC3E}">
        <p14:creationId xmlns:p14="http://schemas.microsoft.com/office/powerpoint/2010/main" val="2028863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Harvest</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1026" name="Picture 2" descr="C:\Users\Kyota\Documents\02_スリランカ\マニュアル\Manual Pics\Snake gourd\Resized\harv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048000"/>
            <a:ext cx="2857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yota\Documents\02_スリランカ\マニュアル\Manual Pics\Tomato\Resized\14_harves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501008"/>
            <a:ext cx="3810000" cy="253365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876256" y="6309320"/>
            <a:ext cx="1584176" cy="369332"/>
          </a:xfrm>
          <a:prstGeom prst="rect">
            <a:avLst/>
          </a:prstGeom>
          <a:noFill/>
        </p:spPr>
        <p:txBody>
          <a:bodyPr wrap="square" rtlCol="0">
            <a:spAutoFit/>
          </a:bodyPr>
          <a:lstStyle/>
          <a:p>
            <a:pPr algn="ctr"/>
            <a:r>
              <a:rPr kumimoji="1" lang="en-US" altLang="ja-JP" dirty="0" smtClean="0"/>
              <a:t>GVSPP Q17</a:t>
            </a:r>
            <a:endParaRPr kumimoji="1" lang="ja-JP" altLang="en-US" dirty="0"/>
          </a:p>
        </p:txBody>
      </p:sp>
      <p:sp>
        <p:nvSpPr>
          <p:cNvPr id="5" name="テキスト ボックス 4"/>
          <p:cNvSpPr txBox="1"/>
          <p:nvPr/>
        </p:nvSpPr>
        <p:spPr>
          <a:xfrm>
            <a:off x="8604448" y="518"/>
            <a:ext cx="539552" cy="369332"/>
          </a:xfrm>
          <a:prstGeom prst="rect">
            <a:avLst/>
          </a:prstGeom>
          <a:noFill/>
        </p:spPr>
        <p:txBody>
          <a:bodyPr wrap="square" rtlCol="0">
            <a:spAutoFit/>
          </a:bodyPr>
          <a:lstStyle/>
          <a:p>
            <a:r>
              <a:rPr kumimoji="1" lang="en-US" altLang="ja-JP" dirty="0" smtClean="0"/>
              <a:t>1</a:t>
            </a:r>
            <a:endParaRPr kumimoji="1" lang="ja-JP" altLang="en-US" dirty="0"/>
          </a:p>
        </p:txBody>
      </p:sp>
    </p:spTree>
    <p:extLst>
      <p:ext uri="{BB962C8B-B14F-4D97-AF65-F5344CB8AC3E}">
        <p14:creationId xmlns:p14="http://schemas.microsoft.com/office/powerpoint/2010/main" val="3311644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7664" y="0"/>
            <a:ext cx="6120680" cy="490066"/>
          </a:xfrm>
        </p:spPr>
        <p:txBody>
          <a:bodyPr>
            <a:normAutofit/>
          </a:bodyPr>
          <a:lstStyle/>
          <a:p>
            <a:r>
              <a:rPr kumimoji="1" lang="en-US" altLang="ja-JP" sz="2400" dirty="0" smtClean="0"/>
              <a:t>Postharvest </a:t>
            </a:r>
            <a:r>
              <a:rPr lang="en-US" altLang="ja-JP" sz="2400" dirty="0" smtClean="0"/>
              <a:t>Ripening</a:t>
            </a:r>
            <a:endParaRPr kumimoji="1" lang="ja-JP" altLang="en-US" sz="2400" dirty="0"/>
          </a:p>
        </p:txBody>
      </p:sp>
      <p:sp>
        <p:nvSpPr>
          <p:cNvPr id="3" name="コンテンツ プレースホルダー 2"/>
          <p:cNvSpPr>
            <a:spLocks noGrp="1"/>
          </p:cNvSpPr>
          <p:nvPr>
            <p:ph idx="1"/>
          </p:nvPr>
        </p:nvSpPr>
        <p:spPr>
          <a:xfrm>
            <a:off x="179512" y="476672"/>
            <a:ext cx="8856984" cy="6480720"/>
          </a:xfrm>
        </p:spPr>
        <p:txBody>
          <a:bodyPr>
            <a:normAutofit fontScale="85000" lnSpcReduction="10000"/>
          </a:bodyPr>
          <a:lstStyle/>
          <a:p>
            <a:pPr marL="0" indent="0">
              <a:buNone/>
            </a:pPr>
            <a:r>
              <a:rPr kumimoji="1" lang="en-US" altLang="ja-JP" dirty="0" smtClean="0"/>
              <a:t>For the particular crops that can apply postharvest ripening, it is recommended to practice because;</a:t>
            </a:r>
          </a:p>
          <a:p>
            <a:r>
              <a:rPr kumimoji="1" lang="en-US" altLang="ja-JP" dirty="0" smtClean="0"/>
              <a:t>Seed maturity is increased to improve quality</a:t>
            </a:r>
          </a:p>
          <a:p>
            <a:r>
              <a:rPr lang="en-US" altLang="ja-JP" dirty="0" smtClean="0"/>
              <a:t>Lesser number of fruits gives less stress to the plant. Reducing plant stress as much as possible is important for the plant to stay healthily and vigorously</a:t>
            </a:r>
          </a:p>
          <a:p>
            <a:r>
              <a:rPr lang="en-US" altLang="ja-JP" dirty="0" smtClean="0"/>
              <a:t>By reducing the number of fruit from the plant, other remained fruits can get more nutrients to improve fruit/seed quality</a:t>
            </a:r>
          </a:p>
          <a:p>
            <a:r>
              <a:rPr lang="en-US" altLang="ja-JP" dirty="0"/>
              <a:t>R</a:t>
            </a:r>
            <a:r>
              <a:rPr lang="en-US" altLang="ja-JP" dirty="0" smtClean="0"/>
              <a:t>isks of damaging fruits (by disease, pest, wild animals, or natural disaster) increase as the fruits stay in field for longer period. Earlier harvest helps reducing the risks of damaging the fruits</a:t>
            </a:r>
          </a:p>
          <a:p>
            <a:r>
              <a:rPr lang="en-US" altLang="ja-JP" dirty="0" smtClean="0"/>
              <a:t>After harvesting, the fruits should be stored in well-ventilated and shady place for several days. Postharvest ripening period varies in crops</a:t>
            </a:r>
          </a:p>
          <a:p>
            <a:endParaRPr kumimoji="1" lang="ja-JP" altLang="en-US" dirty="0"/>
          </a:p>
        </p:txBody>
      </p:sp>
      <p:sp>
        <p:nvSpPr>
          <p:cNvPr id="4" name="テキスト ボックス 3"/>
          <p:cNvSpPr txBox="1"/>
          <p:nvPr/>
        </p:nvSpPr>
        <p:spPr>
          <a:xfrm>
            <a:off x="8604448" y="518"/>
            <a:ext cx="539552" cy="369332"/>
          </a:xfrm>
          <a:prstGeom prst="rect">
            <a:avLst/>
          </a:prstGeom>
          <a:noFill/>
        </p:spPr>
        <p:txBody>
          <a:bodyPr wrap="square" rtlCol="0">
            <a:spAutoFit/>
          </a:bodyPr>
          <a:lstStyle/>
          <a:p>
            <a:r>
              <a:rPr lang="en-US" altLang="ja-JP" dirty="0" smtClean="0"/>
              <a:t>5’</a:t>
            </a:r>
            <a:endParaRPr kumimoji="1" lang="ja-JP" altLang="en-US" dirty="0"/>
          </a:p>
        </p:txBody>
      </p:sp>
    </p:spTree>
    <p:extLst>
      <p:ext uri="{BB962C8B-B14F-4D97-AF65-F5344CB8AC3E}">
        <p14:creationId xmlns:p14="http://schemas.microsoft.com/office/powerpoint/2010/main" val="2609889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0"/>
            <a:ext cx="7560840" cy="994122"/>
          </a:xfrm>
        </p:spPr>
        <p:txBody>
          <a:bodyPr/>
          <a:lstStyle/>
          <a:p>
            <a:r>
              <a:rPr kumimoji="1" lang="en-US" altLang="ja-JP" dirty="0" smtClean="0"/>
              <a:t>Effect of Postharvest Ripening</a:t>
            </a:r>
            <a:endParaRPr kumimoji="1" lang="ja-JP" altLang="en-US" dirty="0"/>
          </a:p>
        </p:txBody>
      </p:sp>
      <p:sp>
        <p:nvSpPr>
          <p:cNvPr id="3" name="コンテンツ プレースホルダー 2"/>
          <p:cNvSpPr>
            <a:spLocks noGrp="1"/>
          </p:cNvSpPr>
          <p:nvPr>
            <p:ph idx="1"/>
          </p:nvPr>
        </p:nvSpPr>
        <p:spPr>
          <a:xfrm>
            <a:off x="107504" y="836712"/>
            <a:ext cx="8928992" cy="5904656"/>
          </a:xfrm>
        </p:spPr>
        <p:txBody>
          <a:bodyPr/>
          <a:lstStyle/>
          <a:p>
            <a:pPr marL="0" indent="0">
              <a:buNone/>
            </a:pPr>
            <a:r>
              <a:rPr kumimoji="1" lang="en-US" altLang="ja-JP" u="sng" dirty="0" smtClean="0"/>
              <a:t>Germination Rate </a:t>
            </a:r>
            <a:r>
              <a:rPr kumimoji="1" lang="en-US" altLang="ja-JP" dirty="0" smtClean="0"/>
              <a:t>with different harvest and postharvest ripening days</a:t>
            </a:r>
          </a:p>
          <a:p>
            <a:r>
              <a:rPr kumimoji="1" lang="en-US" altLang="ja-JP" dirty="0" err="1" smtClean="0"/>
              <a:t>Brinjal</a:t>
            </a:r>
            <a:endParaRPr kumimoji="1" lang="en-US" altLang="ja-JP" dirty="0" smtClean="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r>
              <a:rPr lang="en-US" altLang="ja-JP" dirty="0" smtClean="0"/>
              <a:t>Cucumber</a:t>
            </a:r>
            <a:endParaRPr kumimoji="1" lang="ja-JP" altLang="en-US" dirty="0"/>
          </a:p>
        </p:txBody>
      </p:sp>
      <p:sp>
        <p:nvSpPr>
          <p:cNvPr id="4" name="テキスト ボックス 3"/>
          <p:cNvSpPr txBox="1"/>
          <p:nvPr/>
        </p:nvSpPr>
        <p:spPr>
          <a:xfrm>
            <a:off x="8604448" y="518"/>
            <a:ext cx="539552" cy="369332"/>
          </a:xfrm>
          <a:prstGeom prst="rect">
            <a:avLst/>
          </a:prstGeom>
          <a:noFill/>
        </p:spPr>
        <p:txBody>
          <a:bodyPr wrap="square" rtlCol="0">
            <a:spAutoFit/>
          </a:bodyPr>
          <a:lstStyle/>
          <a:p>
            <a:r>
              <a:rPr lang="en-US" altLang="ja-JP" dirty="0"/>
              <a:t>6</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69099190"/>
              </p:ext>
            </p:extLst>
          </p:nvPr>
        </p:nvGraphicFramePr>
        <p:xfrm>
          <a:off x="467544" y="2420888"/>
          <a:ext cx="8136904" cy="1854200"/>
        </p:xfrm>
        <a:graphic>
          <a:graphicData uri="http://schemas.openxmlformats.org/drawingml/2006/table">
            <a:tbl>
              <a:tblPr firstRow="1" bandRow="1">
                <a:tableStyleId>{5940675A-B579-460E-94D1-54222C63F5DA}</a:tableStyleId>
              </a:tblPr>
              <a:tblGrid>
                <a:gridCol w="2016224"/>
                <a:gridCol w="1224136"/>
                <a:gridCol w="1224136"/>
                <a:gridCol w="1224136"/>
                <a:gridCol w="1224136"/>
                <a:gridCol w="1224136"/>
              </a:tblGrid>
              <a:tr h="370840">
                <a:tc rowSpan="2">
                  <a:txBody>
                    <a:bodyPr/>
                    <a:lstStyle/>
                    <a:p>
                      <a:pPr algn="ctr"/>
                      <a:r>
                        <a:rPr kumimoji="1" lang="en-US" altLang="ja-JP" dirty="0" smtClean="0"/>
                        <a:t>Harvesting days after flowering</a:t>
                      </a:r>
                      <a:endParaRPr kumimoji="1" lang="ja-JP" altLang="en-US" dirty="0"/>
                    </a:p>
                  </a:txBody>
                  <a:tcPr anchor="ctr"/>
                </a:tc>
                <a:tc gridSpan="5">
                  <a:txBody>
                    <a:bodyPr/>
                    <a:lstStyle/>
                    <a:p>
                      <a:pPr algn="ctr"/>
                      <a:r>
                        <a:rPr kumimoji="1" lang="en-US" altLang="ja-JP" b="1" dirty="0" smtClean="0"/>
                        <a:t>Days of postharvest ripening</a:t>
                      </a:r>
                      <a:endParaRPr kumimoji="1" lang="ja-JP" altLang="en-US" b="1" dirty="0"/>
                    </a:p>
                  </a:txBody>
                  <a:tcPr anchor="ct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370840">
                <a:tc vMerge="1">
                  <a:txBody>
                    <a:bodyPr/>
                    <a:lstStyle/>
                    <a:p>
                      <a:endParaRPr kumimoji="1" lang="ja-JP" altLang="en-US" dirty="0"/>
                    </a:p>
                  </a:txBody>
                  <a:tcPr/>
                </a:tc>
                <a:tc>
                  <a:txBody>
                    <a:bodyPr/>
                    <a:lstStyle/>
                    <a:p>
                      <a:pPr algn="ctr"/>
                      <a:r>
                        <a:rPr kumimoji="1" lang="en-US" altLang="ja-JP" b="1" dirty="0" smtClean="0"/>
                        <a:t>0</a:t>
                      </a:r>
                      <a:endParaRPr kumimoji="1" lang="ja-JP" altLang="en-US" b="1" dirty="0"/>
                    </a:p>
                  </a:txBody>
                  <a:tcPr/>
                </a:tc>
                <a:tc>
                  <a:txBody>
                    <a:bodyPr/>
                    <a:lstStyle/>
                    <a:p>
                      <a:pPr algn="ctr"/>
                      <a:r>
                        <a:rPr kumimoji="1" lang="en-US" altLang="ja-JP" b="1" dirty="0" smtClean="0"/>
                        <a:t>5</a:t>
                      </a:r>
                      <a:endParaRPr kumimoji="1" lang="ja-JP" altLang="en-US" b="1" dirty="0"/>
                    </a:p>
                  </a:txBody>
                  <a:tcPr/>
                </a:tc>
                <a:tc>
                  <a:txBody>
                    <a:bodyPr/>
                    <a:lstStyle/>
                    <a:p>
                      <a:pPr algn="ctr"/>
                      <a:r>
                        <a:rPr kumimoji="1" lang="en-US" altLang="ja-JP" b="1" dirty="0" smtClean="0"/>
                        <a:t>10</a:t>
                      </a:r>
                      <a:endParaRPr kumimoji="1" lang="ja-JP" altLang="en-US" b="1" dirty="0"/>
                    </a:p>
                  </a:txBody>
                  <a:tcPr/>
                </a:tc>
                <a:tc>
                  <a:txBody>
                    <a:bodyPr/>
                    <a:lstStyle/>
                    <a:p>
                      <a:pPr algn="ctr"/>
                      <a:r>
                        <a:rPr kumimoji="1" lang="en-US" altLang="ja-JP" b="1" dirty="0" smtClean="0"/>
                        <a:t>15</a:t>
                      </a:r>
                      <a:endParaRPr kumimoji="1" lang="ja-JP" altLang="en-US" b="1" dirty="0"/>
                    </a:p>
                  </a:txBody>
                  <a:tcPr/>
                </a:tc>
                <a:tc>
                  <a:txBody>
                    <a:bodyPr/>
                    <a:lstStyle/>
                    <a:p>
                      <a:pPr algn="ctr"/>
                      <a:r>
                        <a:rPr kumimoji="1" lang="en-US" altLang="ja-JP" b="1" dirty="0" smtClean="0"/>
                        <a:t>20</a:t>
                      </a:r>
                      <a:endParaRPr kumimoji="1" lang="ja-JP" altLang="en-US" b="1" dirty="0"/>
                    </a:p>
                  </a:txBody>
                  <a:tcPr/>
                </a:tc>
              </a:tr>
              <a:tr h="370840">
                <a:tc>
                  <a:txBody>
                    <a:bodyPr/>
                    <a:lstStyle/>
                    <a:p>
                      <a:pPr algn="ctr"/>
                      <a:r>
                        <a:rPr kumimoji="1" lang="en-US" altLang="ja-JP" dirty="0" smtClean="0"/>
                        <a:t>50</a:t>
                      </a:r>
                      <a:endParaRPr kumimoji="1" lang="ja-JP" altLang="en-US" dirty="0"/>
                    </a:p>
                  </a:txBody>
                  <a:tcPr anchor="ctr"/>
                </a:tc>
                <a:tc>
                  <a:txBody>
                    <a:bodyPr/>
                    <a:lstStyle/>
                    <a:p>
                      <a:pPr algn="ctr"/>
                      <a:r>
                        <a:rPr kumimoji="1" lang="en-US" altLang="ja-JP" dirty="0" smtClean="0"/>
                        <a:t>34.0%</a:t>
                      </a:r>
                      <a:endParaRPr kumimoji="1" lang="ja-JP" altLang="en-US" dirty="0"/>
                    </a:p>
                  </a:txBody>
                  <a:tcPr/>
                </a:tc>
                <a:tc>
                  <a:txBody>
                    <a:bodyPr/>
                    <a:lstStyle/>
                    <a:p>
                      <a:pPr algn="ctr"/>
                      <a:r>
                        <a:rPr kumimoji="1" lang="en-US" altLang="ja-JP" dirty="0" smtClean="0"/>
                        <a:t>58.8%</a:t>
                      </a:r>
                      <a:endParaRPr kumimoji="1" lang="ja-JP" altLang="en-US" dirty="0"/>
                    </a:p>
                  </a:txBody>
                  <a:tcPr/>
                </a:tc>
                <a:tc>
                  <a:txBody>
                    <a:bodyPr/>
                    <a:lstStyle/>
                    <a:p>
                      <a:pPr algn="ctr"/>
                      <a:r>
                        <a:rPr kumimoji="1" lang="en-US" altLang="ja-JP" dirty="0" smtClean="0"/>
                        <a:t>99.8%</a:t>
                      </a:r>
                      <a:endParaRPr kumimoji="1" lang="ja-JP" altLang="en-US" dirty="0"/>
                    </a:p>
                  </a:txBody>
                  <a:tcPr/>
                </a:tc>
                <a:tc>
                  <a:txBody>
                    <a:bodyPr/>
                    <a:lstStyle/>
                    <a:p>
                      <a:pPr algn="ctr"/>
                      <a:r>
                        <a:rPr kumimoji="1" lang="en-US" altLang="ja-JP" dirty="0" smtClean="0"/>
                        <a:t>97.0%</a:t>
                      </a:r>
                      <a:endParaRPr kumimoji="1" lang="ja-JP" altLang="en-US" dirty="0"/>
                    </a:p>
                  </a:txBody>
                  <a:tcPr/>
                </a:tc>
                <a:tc>
                  <a:txBody>
                    <a:bodyPr/>
                    <a:lstStyle/>
                    <a:p>
                      <a:pPr algn="ctr"/>
                      <a:r>
                        <a:rPr kumimoji="1" lang="en-US" altLang="ja-JP" dirty="0" smtClean="0">
                          <a:solidFill>
                            <a:srgbClr val="FF0000"/>
                          </a:solidFill>
                        </a:rPr>
                        <a:t>99.5%</a:t>
                      </a:r>
                      <a:endParaRPr kumimoji="1" lang="ja-JP" altLang="en-US" dirty="0">
                        <a:solidFill>
                          <a:srgbClr val="FF0000"/>
                        </a:solidFill>
                      </a:endParaRPr>
                    </a:p>
                  </a:txBody>
                  <a:tcPr/>
                </a:tc>
              </a:tr>
              <a:tr h="370840">
                <a:tc>
                  <a:txBody>
                    <a:bodyPr/>
                    <a:lstStyle/>
                    <a:p>
                      <a:pPr algn="ctr"/>
                      <a:r>
                        <a:rPr kumimoji="1" lang="en-US" altLang="ja-JP" dirty="0" smtClean="0"/>
                        <a:t>60</a:t>
                      </a:r>
                      <a:endParaRPr kumimoji="1" lang="ja-JP" altLang="en-US" dirty="0"/>
                    </a:p>
                  </a:txBody>
                  <a:tcPr anchor="ctr"/>
                </a:tc>
                <a:tc>
                  <a:txBody>
                    <a:bodyPr/>
                    <a:lstStyle/>
                    <a:p>
                      <a:pPr algn="ctr"/>
                      <a:r>
                        <a:rPr kumimoji="1" lang="en-US" altLang="ja-JP" dirty="0" smtClean="0"/>
                        <a:t>96.2%</a:t>
                      </a:r>
                      <a:endParaRPr kumimoji="1" lang="ja-JP" altLang="en-US" dirty="0"/>
                    </a:p>
                  </a:txBody>
                  <a:tcPr/>
                </a:tc>
                <a:tc>
                  <a:txBody>
                    <a:bodyPr/>
                    <a:lstStyle/>
                    <a:p>
                      <a:pPr algn="ctr"/>
                      <a:r>
                        <a:rPr kumimoji="1" lang="en-US" altLang="ja-JP" dirty="0" smtClean="0"/>
                        <a:t>95.3%</a:t>
                      </a:r>
                      <a:endParaRPr kumimoji="1" lang="ja-JP" altLang="en-US" dirty="0"/>
                    </a:p>
                  </a:txBody>
                  <a:tcPr/>
                </a:tc>
                <a:tc>
                  <a:txBody>
                    <a:bodyPr/>
                    <a:lstStyle/>
                    <a:p>
                      <a:pPr algn="ctr"/>
                      <a:r>
                        <a:rPr kumimoji="1" lang="en-US" altLang="ja-JP" dirty="0" smtClean="0">
                          <a:solidFill>
                            <a:srgbClr val="FF0000"/>
                          </a:solidFill>
                        </a:rPr>
                        <a:t>99.9%</a:t>
                      </a:r>
                      <a:endParaRPr kumimoji="1" lang="ja-JP" altLang="en-US" dirty="0">
                        <a:solidFill>
                          <a:srgbClr val="FF0000"/>
                        </a:solidFill>
                      </a:endParaRPr>
                    </a:p>
                  </a:txBody>
                  <a:tcPr/>
                </a:tc>
                <a:tc>
                  <a:txBody>
                    <a:bodyPr/>
                    <a:lstStyle/>
                    <a:p>
                      <a:pPr algn="ctr"/>
                      <a:endParaRPr kumimoji="1" lang="ja-JP" altLang="en-US" dirty="0"/>
                    </a:p>
                  </a:txBody>
                  <a:tcPr/>
                </a:tc>
                <a:tc>
                  <a:txBody>
                    <a:bodyPr/>
                    <a:lstStyle/>
                    <a:p>
                      <a:pPr algn="ctr"/>
                      <a:endParaRPr kumimoji="1" lang="ja-JP" altLang="en-US"/>
                    </a:p>
                  </a:txBody>
                  <a:tcPr/>
                </a:tc>
              </a:tr>
              <a:tr h="370840">
                <a:tc>
                  <a:txBody>
                    <a:bodyPr/>
                    <a:lstStyle/>
                    <a:p>
                      <a:pPr algn="ctr"/>
                      <a:r>
                        <a:rPr kumimoji="1" lang="en-US" altLang="ja-JP" dirty="0" smtClean="0"/>
                        <a:t>70</a:t>
                      </a:r>
                      <a:endParaRPr kumimoji="1" lang="ja-JP" altLang="en-US" dirty="0"/>
                    </a:p>
                  </a:txBody>
                  <a:tcPr anchor="ctr"/>
                </a:tc>
                <a:tc>
                  <a:txBody>
                    <a:bodyPr/>
                    <a:lstStyle/>
                    <a:p>
                      <a:pPr algn="ctr"/>
                      <a:r>
                        <a:rPr kumimoji="1" lang="en-US" altLang="ja-JP" dirty="0" smtClean="0">
                          <a:solidFill>
                            <a:srgbClr val="FF0000"/>
                          </a:solidFill>
                        </a:rPr>
                        <a:t>99.5%</a:t>
                      </a:r>
                      <a:endParaRPr kumimoji="1" lang="ja-JP" altLang="en-US" dirty="0">
                        <a:solidFill>
                          <a:srgbClr val="FF0000"/>
                        </a:solidFill>
                      </a:endParaRPr>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r>
            </a:tbl>
          </a:graphicData>
        </a:graphic>
      </p:graphicFrame>
      <p:sp>
        <p:nvSpPr>
          <p:cNvPr id="6" name="テキスト ボックス 5"/>
          <p:cNvSpPr txBox="1"/>
          <p:nvPr/>
        </p:nvSpPr>
        <p:spPr>
          <a:xfrm>
            <a:off x="6372494" y="1974709"/>
            <a:ext cx="2216178" cy="369332"/>
          </a:xfrm>
          <a:prstGeom prst="rect">
            <a:avLst/>
          </a:prstGeom>
          <a:noFill/>
        </p:spPr>
        <p:txBody>
          <a:bodyPr wrap="square" rtlCol="0">
            <a:spAutoFit/>
          </a:bodyPr>
          <a:lstStyle/>
          <a:p>
            <a:r>
              <a:rPr kumimoji="1" lang="en-US" altLang="ja-JP" dirty="0" smtClean="0"/>
              <a:t>Source: Suzuki (1964)</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2776195979"/>
              </p:ext>
            </p:extLst>
          </p:nvPr>
        </p:nvGraphicFramePr>
        <p:xfrm>
          <a:off x="467544" y="4725144"/>
          <a:ext cx="8121128" cy="1854200"/>
        </p:xfrm>
        <a:graphic>
          <a:graphicData uri="http://schemas.openxmlformats.org/drawingml/2006/table">
            <a:tbl>
              <a:tblPr firstRow="1" bandRow="1">
                <a:tableStyleId>{5940675A-B579-460E-94D1-54222C63F5DA}</a:tableStyleId>
              </a:tblPr>
              <a:tblGrid>
                <a:gridCol w="2016224"/>
                <a:gridCol w="2044340"/>
                <a:gridCol w="2030282"/>
                <a:gridCol w="2030282"/>
              </a:tblGrid>
              <a:tr h="370840">
                <a:tc rowSpan="2">
                  <a:txBody>
                    <a:bodyPr/>
                    <a:lstStyle/>
                    <a:p>
                      <a:pPr algn="ctr"/>
                      <a:r>
                        <a:rPr kumimoji="1" lang="en-US" altLang="ja-JP" dirty="0" smtClean="0"/>
                        <a:t>Harvesting days after flowering</a:t>
                      </a:r>
                      <a:endParaRPr kumimoji="1" lang="ja-JP" altLang="en-US" dirty="0"/>
                    </a:p>
                  </a:txBody>
                  <a:tcPr anchor="ctr"/>
                </a:tc>
                <a:tc gridSpan="3">
                  <a:txBody>
                    <a:bodyPr/>
                    <a:lstStyle/>
                    <a:p>
                      <a:pPr algn="ctr"/>
                      <a:r>
                        <a:rPr kumimoji="1" lang="en-US" altLang="ja-JP" b="1" dirty="0" smtClean="0"/>
                        <a:t>Days of postharvest ripening</a:t>
                      </a:r>
                      <a:endParaRPr kumimoji="1" lang="ja-JP" altLang="en-US" b="1" dirty="0"/>
                    </a:p>
                  </a:txBody>
                  <a:tcPr anchor="ctr"/>
                </a:tc>
                <a:tc hMerge="1">
                  <a:txBody>
                    <a:bodyPr/>
                    <a:lstStyle/>
                    <a:p>
                      <a:endParaRPr kumimoji="1" lang="ja-JP" altLang="en-US" dirty="0"/>
                    </a:p>
                  </a:txBody>
                  <a:tcPr/>
                </a:tc>
                <a:tc hMerge="1">
                  <a:txBody>
                    <a:bodyPr/>
                    <a:lstStyle/>
                    <a:p>
                      <a:endParaRPr kumimoji="1" lang="ja-JP" altLang="en-US" dirty="0"/>
                    </a:p>
                  </a:txBody>
                  <a:tcPr/>
                </a:tc>
              </a:tr>
              <a:tr h="370840">
                <a:tc vMerge="1">
                  <a:txBody>
                    <a:bodyPr/>
                    <a:lstStyle/>
                    <a:p>
                      <a:endParaRPr kumimoji="1" lang="ja-JP" altLang="en-US" dirty="0"/>
                    </a:p>
                  </a:txBody>
                  <a:tcPr/>
                </a:tc>
                <a:tc>
                  <a:txBody>
                    <a:bodyPr/>
                    <a:lstStyle/>
                    <a:p>
                      <a:pPr algn="ctr"/>
                      <a:r>
                        <a:rPr kumimoji="1" lang="en-US" altLang="ja-JP" b="1" dirty="0" smtClean="0"/>
                        <a:t>0</a:t>
                      </a:r>
                      <a:endParaRPr kumimoji="1" lang="ja-JP" altLang="en-US" b="1" dirty="0"/>
                    </a:p>
                  </a:txBody>
                  <a:tcPr/>
                </a:tc>
                <a:tc>
                  <a:txBody>
                    <a:bodyPr/>
                    <a:lstStyle/>
                    <a:p>
                      <a:pPr algn="ctr"/>
                      <a:r>
                        <a:rPr kumimoji="1" lang="en-US" altLang="ja-JP" b="1" dirty="0" smtClean="0"/>
                        <a:t>10</a:t>
                      </a:r>
                      <a:endParaRPr kumimoji="1" lang="ja-JP" altLang="en-US" b="1" dirty="0"/>
                    </a:p>
                  </a:txBody>
                  <a:tcPr/>
                </a:tc>
                <a:tc>
                  <a:txBody>
                    <a:bodyPr/>
                    <a:lstStyle/>
                    <a:p>
                      <a:pPr algn="ctr"/>
                      <a:r>
                        <a:rPr kumimoji="1" lang="en-US" altLang="ja-JP" b="1" dirty="0" smtClean="0"/>
                        <a:t>20</a:t>
                      </a:r>
                      <a:endParaRPr kumimoji="1" lang="ja-JP" altLang="en-US" b="1" dirty="0"/>
                    </a:p>
                  </a:txBody>
                  <a:tcPr/>
                </a:tc>
              </a:tr>
              <a:tr h="370840">
                <a:tc>
                  <a:txBody>
                    <a:bodyPr/>
                    <a:lstStyle/>
                    <a:p>
                      <a:pPr algn="ctr"/>
                      <a:r>
                        <a:rPr kumimoji="1" lang="en-US" altLang="ja-JP" dirty="0" smtClean="0"/>
                        <a:t>20</a:t>
                      </a:r>
                      <a:endParaRPr kumimoji="1" lang="ja-JP" altLang="en-US" dirty="0"/>
                    </a:p>
                  </a:txBody>
                  <a:tcPr anchor="ctr"/>
                </a:tc>
                <a:tc>
                  <a:txBody>
                    <a:bodyPr/>
                    <a:lstStyle/>
                    <a:p>
                      <a:pPr algn="ctr"/>
                      <a:r>
                        <a:rPr kumimoji="1" lang="en-US" altLang="ja-JP" dirty="0" smtClean="0"/>
                        <a:t>10.0%</a:t>
                      </a:r>
                      <a:endParaRPr kumimoji="1" lang="ja-JP" altLang="en-US" dirty="0"/>
                    </a:p>
                  </a:txBody>
                  <a:tcPr/>
                </a:tc>
                <a:tc>
                  <a:txBody>
                    <a:bodyPr/>
                    <a:lstStyle/>
                    <a:p>
                      <a:pPr algn="ctr"/>
                      <a:r>
                        <a:rPr kumimoji="1" lang="en-US" altLang="ja-JP" dirty="0" smtClean="0"/>
                        <a:t>67.5%</a:t>
                      </a:r>
                      <a:endParaRPr kumimoji="1" lang="ja-JP" altLang="en-US" dirty="0"/>
                    </a:p>
                  </a:txBody>
                  <a:tcPr/>
                </a:tc>
                <a:tc>
                  <a:txBody>
                    <a:bodyPr/>
                    <a:lstStyle/>
                    <a:p>
                      <a:pPr algn="ctr"/>
                      <a:r>
                        <a:rPr kumimoji="1" lang="en-US" altLang="ja-JP" dirty="0" smtClean="0"/>
                        <a:t>76.8%</a:t>
                      </a:r>
                      <a:endParaRPr kumimoji="1" lang="ja-JP" altLang="en-US" dirty="0"/>
                    </a:p>
                  </a:txBody>
                  <a:tcPr/>
                </a:tc>
              </a:tr>
              <a:tr h="370840">
                <a:tc>
                  <a:txBody>
                    <a:bodyPr/>
                    <a:lstStyle/>
                    <a:p>
                      <a:pPr algn="ctr"/>
                      <a:r>
                        <a:rPr kumimoji="1" lang="en-US" altLang="ja-JP" dirty="0" smtClean="0"/>
                        <a:t>30</a:t>
                      </a:r>
                      <a:endParaRPr kumimoji="1" lang="ja-JP" altLang="en-US" dirty="0"/>
                    </a:p>
                  </a:txBody>
                  <a:tcPr anchor="ctr"/>
                </a:tc>
                <a:tc>
                  <a:txBody>
                    <a:bodyPr/>
                    <a:lstStyle/>
                    <a:p>
                      <a:pPr algn="ctr"/>
                      <a:r>
                        <a:rPr kumimoji="1" lang="en-US" altLang="ja-JP" dirty="0" smtClean="0"/>
                        <a:t>92.5%</a:t>
                      </a:r>
                      <a:endParaRPr kumimoji="1" lang="ja-JP" altLang="en-US" dirty="0"/>
                    </a:p>
                  </a:txBody>
                  <a:tcPr/>
                </a:tc>
                <a:tc>
                  <a:txBody>
                    <a:bodyPr/>
                    <a:lstStyle/>
                    <a:p>
                      <a:pPr algn="ctr"/>
                      <a:r>
                        <a:rPr kumimoji="1" lang="en-US" altLang="ja-JP" dirty="0" smtClean="0">
                          <a:solidFill>
                            <a:srgbClr val="FF0000"/>
                          </a:solidFill>
                        </a:rPr>
                        <a:t>95.0%</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100%</a:t>
                      </a:r>
                      <a:endParaRPr kumimoji="1" lang="ja-JP" altLang="en-US" dirty="0">
                        <a:solidFill>
                          <a:srgbClr val="FF0000"/>
                        </a:solidFill>
                      </a:endParaRPr>
                    </a:p>
                  </a:txBody>
                  <a:tcPr/>
                </a:tc>
              </a:tr>
              <a:tr h="370840">
                <a:tc>
                  <a:txBody>
                    <a:bodyPr/>
                    <a:lstStyle/>
                    <a:p>
                      <a:pPr algn="ctr"/>
                      <a:r>
                        <a:rPr kumimoji="1" lang="en-US" altLang="ja-JP" dirty="0" smtClean="0"/>
                        <a:t>40</a:t>
                      </a:r>
                      <a:endParaRPr kumimoji="1" lang="ja-JP" altLang="en-US" dirty="0"/>
                    </a:p>
                  </a:txBody>
                  <a:tcPr anchor="ctr"/>
                </a:tc>
                <a:tc>
                  <a:txBody>
                    <a:bodyPr/>
                    <a:lstStyle/>
                    <a:p>
                      <a:pPr algn="ctr"/>
                      <a:r>
                        <a:rPr kumimoji="1" lang="en-US" altLang="ja-JP" dirty="0" smtClean="0">
                          <a:solidFill>
                            <a:srgbClr val="FF0000"/>
                          </a:solidFill>
                        </a:rPr>
                        <a:t>97.5%</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95.0%</a:t>
                      </a:r>
                      <a:endParaRPr kumimoji="1" lang="ja-JP" altLang="en-US" dirty="0">
                        <a:solidFill>
                          <a:srgbClr val="FF0000"/>
                        </a:solidFill>
                      </a:endParaRPr>
                    </a:p>
                  </a:txBody>
                  <a:tcPr/>
                </a:tc>
                <a:tc>
                  <a:txBody>
                    <a:bodyPr/>
                    <a:lstStyle/>
                    <a:p>
                      <a:pPr algn="ctr"/>
                      <a:r>
                        <a:rPr kumimoji="1" lang="en-US" altLang="ja-JP" dirty="0" smtClean="0"/>
                        <a:t>85%</a:t>
                      </a:r>
                      <a:endParaRPr kumimoji="1" lang="ja-JP" altLang="en-US" dirty="0"/>
                    </a:p>
                  </a:txBody>
                  <a:tcPr/>
                </a:tc>
              </a:tr>
            </a:tbl>
          </a:graphicData>
        </a:graphic>
      </p:graphicFrame>
      <p:sp>
        <p:nvSpPr>
          <p:cNvPr id="8" name="テキスト ボックス 7"/>
          <p:cNvSpPr txBox="1"/>
          <p:nvPr/>
        </p:nvSpPr>
        <p:spPr>
          <a:xfrm>
            <a:off x="6461857" y="4365104"/>
            <a:ext cx="2121609" cy="369332"/>
          </a:xfrm>
          <a:prstGeom prst="rect">
            <a:avLst/>
          </a:prstGeom>
          <a:noFill/>
        </p:spPr>
        <p:txBody>
          <a:bodyPr wrap="square" rtlCol="0">
            <a:spAutoFit/>
          </a:bodyPr>
          <a:lstStyle/>
          <a:p>
            <a:r>
              <a:rPr kumimoji="1" lang="en-US" altLang="ja-JP" dirty="0" smtClean="0"/>
              <a:t>Source: TBIC (2012)</a:t>
            </a:r>
            <a:endParaRPr kumimoji="1" lang="ja-JP" altLang="en-US" dirty="0"/>
          </a:p>
        </p:txBody>
      </p:sp>
    </p:spTree>
    <p:extLst>
      <p:ext uri="{BB962C8B-B14F-4D97-AF65-F5344CB8AC3E}">
        <p14:creationId xmlns:p14="http://schemas.microsoft.com/office/powerpoint/2010/main" val="2284844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9672" y="0"/>
            <a:ext cx="6048672" cy="490066"/>
          </a:xfrm>
        </p:spPr>
        <p:txBody>
          <a:bodyPr>
            <a:normAutofit/>
          </a:bodyPr>
          <a:lstStyle/>
          <a:p>
            <a:r>
              <a:rPr kumimoji="1" lang="en-US" altLang="ja-JP" sz="2400" dirty="0" smtClean="0"/>
              <a:t>Effect of Postharvest Ripening</a:t>
            </a:r>
            <a:endParaRPr kumimoji="1" lang="ja-JP" altLang="en-US" sz="2400" dirty="0"/>
          </a:p>
        </p:txBody>
      </p:sp>
      <p:sp>
        <p:nvSpPr>
          <p:cNvPr id="3" name="コンテンツ プレースホルダー 2"/>
          <p:cNvSpPr>
            <a:spLocks noGrp="1"/>
          </p:cNvSpPr>
          <p:nvPr>
            <p:ph idx="1"/>
          </p:nvPr>
        </p:nvSpPr>
        <p:spPr>
          <a:xfrm>
            <a:off x="107504" y="620688"/>
            <a:ext cx="8928992" cy="6120680"/>
          </a:xfrm>
        </p:spPr>
        <p:txBody>
          <a:bodyPr/>
          <a:lstStyle/>
          <a:p>
            <a:pPr marL="0" indent="0">
              <a:buNone/>
            </a:pPr>
            <a:r>
              <a:rPr kumimoji="1" lang="en-US" altLang="ja-JP" dirty="0" smtClean="0"/>
              <a:t>Data in the tables is results of studies on postharvest ripening on </a:t>
            </a:r>
            <a:r>
              <a:rPr kumimoji="1" lang="en-US" altLang="ja-JP" dirty="0" err="1" smtClean="0"/>
              <a:t>brin</a:t>
            </a:r>
            <a:r>
              <a:rPr lang="en-US" altLang="ja-JP" dirty="0" err="1" smtClean="0"/>
              <a:t>jal</a:t>
            </a:r>
            <a:r>
              <a:rPr lang="en-US" altLang="ja-JP" dirty="0" smtClean="0"/>
              <a:t> and cucumber</a:t>
            </a:r>
          </a:p>
          <a:p>
            <a:r>
              <a:rPr kumimoji="1" lang="en-US" altLang="ja-JP" dirty="0" smtClean="0"/>
              <a:t>The results show that there is no difference in seed germination between harvested at fully matured stage and earlier harvested and compensate days by postharvest ripening</a:t>
            </a:r>
          </a:p>
          <a:p>
            <a:endParaRPr kumimoji="1" lang="en-US" altLang="ja-JP" dirty="0" smtClean="0"/>
          </a:p>
          <a:p>
            <a:pPr marL="0" indent="0">
              <a:buNone/>
            </a:pPr>
            <a:endParaRPr kumimoji="1" lang="en-US" altLang="ja-JP" dirty="0" smtClean="0"/>
          </a:p>
          <a:p>
            <a:r>
              <a:rPr lang="en-US" altLang="ja-JP" dirty="0" smtClean="0"/>
              <a:t>By practicing postharvest ripening, fruits can be harvested not until waiting for fully matured in field without having seed germination problem</a:t>
            </a:r>
            <a:endParaRPr kumimoji="1" lang="ja-JP" altLang="en-US" dirty="0"/>
          </a:p>
        </p:txBody>
      </p:sp>
      <p:sp>
        <p:nvSpPr>
          <p:cNvPr id="4" name="テキスト ボックス 3"/>
          <p:cNvSpPr txBox="1"/>
          <p:nvPr/>
        </p:nvSpPr>
        <p:spPr>
          <a:xfrm>
            <a:off x="8604448" y="518"/>
            <a:ext cx="539552" cy="369332"/>
          </a:xfrm>
          <a:prstGeom prst="rect">
            <a:avLst/>
          </a:prstGeom>
          <a:noFill/>
        </p:spPr>
        <p:txBody>
          <a:bodyPr wrap="square" rtlCol="0">
            <a:spAutoFit/>
          </a:bodyPr>
          <a:lstStyle/>
          <a:p>
            <a:r>
              <a:rPr lang="en-US" altLang="ja-JP" dirty="0" smtClean="0"/>
              <a:t>6’</a:t>
            </a:r>
            <a:endParaRPr kumimoji="1" lang="ja-JP" altLang="en-US" dirty="0"/>
          </a:p>
        </p:txBody>
      </p:sp>
      <p:sp>
        <p:nvSpPr>
          <p:cNvPr id="5" name="テキスト ボックス 4"/>
          <p:cNvSpPr txBox="1"/>
          <p:nvPr/>
        </p:nvSpPr>
        <p:spPr>
          <a:xfrm>
            <a:off x="251520" y="3717032"/>
            <a:ext cx="8496944" cy="1200329"/>
          </a:xfrm>
          <a:prstGeom prst="rect">
            <a:avLst/>
          </a:prstGeom>
          <a:noFill/>
          <a:ln>
            <a:solidFill>
              <a:schemeClr val="tx1"/>
            </a:solidFill>
          </a:ln>
        </p:spPr>
        <p:txBody>
          <a:bodyPr wrap="square" rtlCol="0">
            <a:spAutoFit/>
          </a:bodyPr>
          <a:lstStyle/>
          <a:p>
            <a:r>
              <a:rPr kumimoji="1" lang="en-US" altLang="ja-JP" dirty="0" err="1" smtClean="0"/>
              <a:t>Brinjal</a:t>
            </a:r>
            <a:r>
              <a:rPr kumimoji="1" lang="en-US" altLang="ja-JP" dirty="0" smtClean="0"/>
              <a:t>:</a:t>
            </a:r>
          </a:p>
          <a:p>
            <a:r>
              <a:rPr kumimoji="1" lang="en-US" altLang="ja-JP" dirty="0" smtClean="0"/>
              <a:t>Germination rate of Fully matured (</a:t>
            </a:r>
            <a:r>
              <a:rPr kumimoji="1" lang="en-US" altLang="ja-JP" dirty="0" smtClean="0">
                <a:solidFill>
                  <a:srgbClr val="FF0000"/>
                </a:solidFill>
              </a:rPr>
              <a:t>harvested at 70days</a:t>
            </a:r>
            <a:r>
              <a:rPr kumimoji="1" lang="en-US" altLang="ja-JP" dirty="0" smtClean="0"/>
              <a:t>) </a:t>
            </a:r>
            <a:r>
              <a:rPr kumimoji="1" lang="en-US" altLang="ja-JP" dirty="0" err="1" smtClean="0"/>
              <a:t>brinjal</a:t>
            </a:r>
            <a:r>
              <a:rPr kumimoji="1" lang="en-US" altLang="ja-JP" dirty="0" smtClean="0"/>
              <a:t> </a:t>
            </a:r>
            <a:r>
              <a:rPr kumimoji="1" lang="en-US" altLang="ja-JP" dirty="0" smtClean="0">
                <a:solidFill>
                  <a:srgbClr val="0070C0"/>
                </a:solidFill>
              </a:rPr>
              <a:t>= 99.5%</a:t>
            </a:r>
          </a:p>
          <a:p>
            <a:r>
              <a:rPr lang="en-US" altLang="ja-JP" dirty="0" smtClean="0"/>
              <a:t>Harvested at 50days and having postharvest ripening for 20days =</a:t>
            </a:r>
            <a:r>
              <a:rPr lang="en-US" altLang="ja-JP" dirty="0" smtClean="0">
                <a:solidFill>
                  <a:srgbClr val="0070C0"/>
                </a:solidFill>
              </a:rPr>
              <a:t>99.5%</a:t>
            </a:r>
            <a:r>
              <a:rPr lang="en-US" altLang="ja-JP" dirty="0" smtClean="0"/>
              <a:t> (</a:t>
            </a:r>
            <a:r>
              <a:rPr lang="en-US" altLang="ja-JP" dirty="0" smtClean="0">
                <a:solidFill>
                  <a:srgbClr val="FF0000"/>
                </a:solidFill>
              </a:rPr>
              <a:t>50+20=70days</a:t>
            </a:r>
            <a:r>
              <a:rPr lang="en-US" altLang="ja-JP" dirty="0" smtClean="0"/>
              <a:t>)</a:t>
            </a:r>
          </a:p>
          <a:p>
            <a:r>
              <a:rPr kumimoji="1" lang="en-US" altLang="ja-JP" dirty="0" smtClean="0"/>
              <a:t>Harvested at 60days and having postharvest ripening for 10days =</a:t>
            </a:r>
            <a:r>
              <a:rPr kumimoji="1" lang="en-US" altLang="ja-JP" dirty="0" smtClean="0">
                <a:solidFill>
                  <a:srgbClr val="0070C0"/>
                </a:solidFill>
              </a:rPr>
              <a:t>99.9%</a:t>
            </a:r>
            <a:r>
              <a:rPr kumimoji="1" lang="en-US" altLang="ja-JP" dirty="0" smtClean="0"/>
              <a:t> (</a:t>
            </a:r>
            <a:r>
              <a:rPr kumimoji="1" lang="en-US" altLang="ja-JP" dirty="0" smtClean="0">
                <a:solidFill>
                  <a:srgbClr val="FF0000"/>
                </a:solidFill>
              </a:rPr>
              <a:t>60+10=70days</a:t>
            </a:r>
            <a:r>
              <a:rPr kumimoji="1" lang="en-US" altLang="ja-JP" dirty="0" smtClean="0"/>
              <a:t>)</a:t>
            </a:r>
          </a:p>
        </p:txBody>
      </p:sp>
    </p:spTree>
    <p:extLst>
      <p:ext uri="{BB962C8B-B14F-4D97-AF65-F5344CB8AC3E}">
        <p14:creationId xmlns:p14="http://schemas.microsoft.com/office/powerpoint/2010/main" val="2742916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13342"/>
            <a:ext cx="6984776" cy="922114"/>
          </a:xfrm>
        </p:spPr>
        <p:txBody>
          <a:bodyPr/>
          <a:lstStyle/>
          <a:p>
            <a:r>
              <a:rPr kumimoji="1" lang="en-US" altLang="ja-JP" dirty="0" smtClean="0"/>
              <a:t>Seed Extraction</a:t>
            </a:r>
            <a:endParaRPr kumimoji="1" lang="ja-JP" altLang="en-US" dirty="0"/>
          </a:p>
        </p:txBody>
      </p:sp>
      <p:sp>
        <p:nvSpPr>
          <p:cNvPr id="3" name="コンテンツ プレースホルダー 2"/>
          <p:cNvSpPr>
            <a:spLocks noGrp="1"/>
          </p:cNvSpPr>
          <p:nvPr>
            <p:ph idx="1"/>
          </p:nvPr>
        </p:nvSpPr>
        <p:spPr>
          <a:xfrm>
            <a:off x="107504" y="908720"/>
            <a:ext cx="8856984" cy="5949280"/>
          </a:xfrm>
        </p:spPr>
        <p:txBody>
          <a:bodyPr/>
          <a:lstStyle/>
          <a:p>
            <a:r>
              <a:rPr kumimoji="1" lang="en-US" altLang="ja-JP" dirty="0" smtClean="0"/>
              <a:t>Seeds should be extracted properly not to damage the seeds</a:t>
            </a:r>
          </a:p>
          <a:p>
            <a:r>
              <a:rPr lang="en-US" altLang="ja-JP" dirty="0" smtClean="0"/>
              <a:t>Some crops require washing with water for seed extraction (tomato, </a:t>
            </a:r>
            <a:r>
              <a:rPr lang="en-US" altLang="ja-JP" dirty="0" err="1" smtClean="0"/>
              <a:t>brinjal</a:t>
            </a:r>
            <a:r>
              <a:rPr lang="en-US" altLang="ja-JP" dirty="0" smtClean="0"/>
              <a:t>, cucumber, etc.). But do not wash the crops not requiring washing (Capsicum, Luffa, Okra, etc.)</a:t>
            </a:r>
          </a:p>
          <a:p>
            <a:pPr marL="0" indent="0">
              <a:buNone/>
            </a:pPr>
            <a:endParaRPr kumimoji="1" lang="en-US" altLang="ja-JP" dirty="0" smtClean="0"/>
          </a:p>
          <a:p>
            <a:endParaRPr kumimoji="1" lang="en-US" altLang="ja-JP" dirty="0" smtClean="0"/>
          </a:p>
          <a:p>
            <a:endParaRPr kumimoji="1" lang="ja-JP" altLang="en-US" dirty="0"/>
          </a:p>
        </p:txBody>
      </p:sp>
      <p:sp>
        <p:nvSpPr>
          <p:cNvPr id="4" name="テキスト ボックス 3"/>
          <p:cNvSpPr txBox="1"/>
          <p:nvPr/>
        </p:nvSpPr>
        <p:spPr>
          <a:xfrm>
            <a:off x="8604448" y="518"/>
            <a:ext cx="539552" cy="369332"/>
          </a:xfrm>
          <a:prstGeom prst="rect">
            <a:avLst/>
          </a:prstGeom>
          <a:noFill/>
        </p:spPr>
        <p:txBody>
          <a:bodyPr wrap="square" rtlCol="0">
            <a:spAutoFit/>
          </a:bodyPr>
          <a:lstStyle/>
          <a:p>
            <a:r>
              <a:rPr lang="en-US" altLang="ja-JP" dirty="0" smtClean="0"/>
              <a:t>7</a:t>
            </a:r>
            <a:endParaRPr kumimoji="1" lang="ja-JP" altLang="en-US" dirty="0"/>
          </a:p>
        </p:txBody>
      </p:sp>
      <p:pic>
        <p:nvPicPr>
          <p:cNvPr id="4098" name="Picture 2" descr="C:\Users\Kyota\Documents\02_スリランカ\マニュアル\Manual Pics\Cucumber\Resized\seed extra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19" y="4392093"/>
            <a:ext cx="2880320" cy="208823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yota\Documents\02_スリランカ\マニュアル\Manual Pics\Eggplant\Resized\seed extraction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5733" y="4194212"/>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Kyota\Documents\02_スリランカ\マニュアル\Manual Pics\Capsicum\Resized\seed extraction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176" y="4194212"/>
            <a:ext cx="291581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19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0"/>
            <a:ext cx="6840760" cy="490066"/>
          </a:xfrm>
        </p:spPr>
        <p:txBody>
          <a:bodyPr>
            <a:normAutofit/>
          </a:bodyPr>
          <a:lstStyle/>
          <a:p>
            <a:r>
              <a:rPr kumimoji="1" lang="en-US" altLang="ja-JP" sz="2400" dirty="0" smtClean="0"/>
              <a:t>Seed Extraction</a:t>
            </a:r>
            <a:endParaRPr kumimoji="1" lang="ja-JP" altLang="en-US" sz="2400" dirty="0"/>
          </a:p>
        </p:txBody>
      </p:sp>
      <p:sp>
        <p:nvSpPr>
          <p:cNvPr id="3" name="コンテンツ プレースホルダー 2"/>
          <p:cNvSpPr>
            <a:spLocks noGrp="1"/>
          </p:cNvSpPr>
          <p:nvPr>
            <p:ph idx="1"/>
          </p:nvPr>
        </p:nvSpPr>
        <p:spPr>
          <a:xfrm>
            <a:off x="179512" y="620688"/>
            <a:ext cx="8856984" cy="6120680"/>
          </a:xfrm>
        </p:spPr>
        <p:txBody>
          <a:bodyPr>
            <a:normAutofit lnSpcReduction="10000"/>
          </a:bodyPr>
          <a:lstStyle/>
          <a:p>
            <a:r>
              <a:rPr kumimoji="1" lang="en-US" altLang="ja-JP" dirty="0" smtClean="0"/>
              <a:t>Handle with care not to damage the seeds when extract the seed from fruits</a:t>
            </a:r>
          </a:p>
          <a:p>
            <a:r>
              <a:rPr lang="en-US" altLang="ja-JP" dirty="0" smtClean="0"/>
              <a:t>Some crops need fermentation period (tomato, cucumber), some crops need water to extract seeds(</a:t>
            </a:r>
            <a:r>
              <a:rPr lang="en-US" altLang="ja-JP" dirty="0" err="1" smtClean="0"/>
              <a:t>brinjal</a:t>
            </a:r>
            <a:r>
              <a:rPr lang="en-US" altLang="ja-JP" dirty="0" smtClean="0"/>
              <a:t>), and some crops need to wash with water to clean the seeds (bitter gourd, snake gourd) when extracted. Such crops are okay to use water but avoid using for the crops that unnecessary to wash (capsicum, okra, luffa)</a:t>
            </a:r>
          </a:p>
          <a:p>
            <a:r>
              <a:rPr kumimoji="1" lang="en-US" altLang="ja-JP" dirty="0" smtClean="0"/>
              <a:t>Seeds to contacting water may decrease seed germination or degrade seed appearance</a:t>
            </a:r>
          </a:p>
          <a:p>
            <a:r>
              <a:rPr lang="en-US" altLang="ja-JP" dirty="0" smtClean="0"/>
              <a:t>See the technical manual for seed extraction methods for each crop</a:t>
            </a:r>
            <a:endParaRPr kumimoji="1" lang="ja-JP" altLang="en-US" dirty="0"/>
          </a:p>
        </p:txBody>
      </p:sp>
      <p:sp>
        <p:nvSpPr>
          <p:cNvPr id="4" name="テキスト ボックス 3"/>
          <p:cNvSpPr txBox="1"/>
          <p:nvPr/>
        </p:nvSpPr>
        <p:spPr>
          <a:xfrm>
            <a:off x="8604448" y="518"/>
            <a:ext cx="539552" cy="369332"/>
          </a:xfrm>
          <a:prstGeom prst="rect">
            <a:avLst/>
          </a:prstGeom>
          <a:noFill/>
        </p:spPr>
        <p:txBody>
          <a:bodyPr wrap="square" rtlCol="0">
            <a:spAutoFit/>
          </a:bodyPr>
          <a:lstStyle/>
          <a:p>
            <a:r>
              <a:rPr lang="en-US" altLang="ja-JP" dirty="0" smtClean="0"/>
              <a:t>7’</a:t>
            </a:r>
            <a:endParaRPr kumimoji="1" lang="ja-JP" altLang="en-US" dirty="0"/>
          </a:p>
        </p:txBody>
      </p:sp>
    </p:spTree>
    <p:extLst>
      <p:ext uri="{BB962C8B-B14F-4D97-AF65-F5344CB8AC3E}">
        <p14:creationId xmlns:p14="http://schemas.microsoft.com/office/powerpoint/2010/main" val="1454180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0"/>
            <a:ext cx="6840760" cy="994122"/>
          </a:xfrm>
        </p:spPr>
        <p:txBody>
          <a:bodyPr/>
          <a:lstStyle/>
          <a:p>
            <a:r>
              <a:rPr lang="en-US" altLang="ja-JP" dirty="0" smtClean="0"/>
              <a:t>Drying</a:t>
            </a:r>
            <a:endParaRPr kumimoji="1" lang="ja-JP" altLang="en-US" dirty="0"/>
          </a:p>
        </p:txBody>
      </p:sp>
      <p:sp>
        <p:nvSpPr>
          <p:cNvPr id="3" name="コンテンツ プレースホルダー 2"/>
          <p:cNvSpPr>
            <a:spLocks noGrp="1"/>
          </p:cNvSpPr>
          <p:nvPr>
            <p:ph idx="1"/>
          </p:nvPr>
        </p:nvSpPr>
        <p:spPr>
          <a:xfrm>
            <a:off x="179512" y="836712"/>
            <a:ext cx="8784976" cy="5904656"/>
          </a:xfrm>
        </p:spPr>
        <p:txBody>
          <a:bodyPr>
            <a:normAutofit fontScale="92500" lnSpcReduction="20000"/>
          </a:bodyPr>
          <a:lstStyle/>
          <a:p>
            <a:pPr marL="0" indent="0">
              <a:buNone/>
            </a:pPr>
            <a:r>
              <a:rPr lang="en-US" altLang="ja-JP" dirty="0" smtClean="0"/>
              <a:t>Drying of seed is a very important procedure that influencing the seed quality greatly</a:t>
            </a:r>
          </a:p>
          <a:p>
            <a:pPr>
              <a:buFont typeface="Calibri" panose="020F0502020204030204" pitchFamily="34" charset="0"/>
              <a:buChar char="→"/>
            </a:pPr>
            <a:r>
              <a:rPr lang="en-US" altLang="ja-JP" dirty="0" smtClean="0"/>
              <a:t>Seed has to be dried as soon as it can to prevent decreasing seed germination</a:t>
            </a:r>
          </a:p>
          <a:p>
            <a:pPr marL="0" indent="0">
              <a:buNone/>
            </a:pPr>
            <a:r>
              <a:rPr lang="en-US" altLang="ja-JP" u="sng" dirty="0" smtClean="0"/>
              <a:t>How?</a:t>
            </a:r>
          </a:p>
          <a:p>
            <a:pPr marL="514350" indent="-514350">
              <a:buFont typeface="+mj-lt"/>
              <a:buAutoNum type="arabicPeriod"/>
            </a:pPr>
            <a:r>
              <a:rPr lang="en-US" altLang="ja-JP" dirty="0" smtClean="0"/>
              <a:t>Spread seeds evenly on a mat under the sun to dry moisture from seed surface</a:t>
            </a:r>
          </a:p>
          <a:p>
            <a:pPr marL="514350" indent="-514350">
              <a:buFont typeface="+mj-lt"/>
              <a:buAutoNum type="arabicPeriod"/>
            </a:pPr>
            <a:r>
              <a:rPr lang="en-US" altLang="ja-JP" dirty="0" smtClean="0"/>
              <a:t>Avoid exposing seeds under direct sunlight when irradiation is too strong(11am-2pm)</a:t>
            </a:r>
          </a:p>
          <a:p>
            <a:pPr marL="514350" indent="-514350">
              <a:buFont typeface="+mj-lt"/>
              <a:buAutoNum type="arabicPeriod"/>
            </a:pPr>
            <a:r>
              <a:rPr lang="en-US" altLang="ja-JP" dirty="0" smtClean="0"/>
              <a:t>Turn over seeds constantly to dry uniformly</a:t>
            </a:r>
          </a:p>
          <a:p>
            <a:pPr marL="514350" indent="-514350">
              <a:buFont typeface="+mj-lt"/>
              <a:buAutoNum type="arabicPeriod"/>
            </a:pPr>
            <a:r>
              <a:rPr lang="en-US" altLang="ja-JP" dirty="0" smtClean="0"/>
              <a:t>After drying seed surface, further dry them in shade (dry in well-ventilated place. Avoid high temperature and humidity place)</a:t>
            </a:r>
          </a:p>
          <a:p>
            <a:pPr marL="0" indent="0">
              <a:buNone/>
            </a:pPr>
            <a:endParaRPr kumimoji="1" lang="en-US" altLang="ja-JP" dirty="0" smtClean="0"/>
          </a:p>
          <a:p>
            <a:pPr marL="0" indent="0">
              <a:buNone/>
            </a:pPr>
            <a:endParaRPr kumimoji="1" lang="ja-JP" altLang="en-US" dirty="0"/>
          </a:p>
        </p:txBody>
      </p:sp>
      <p:sp>
        <p:nvSpPr>
          <p:cNvPr id="4" name="テキスト ボックス 3"/>
          <p:cNvSpPr txBox="1"/>
          <p:nvPr/>
        </p:nvSpPr>
        <p:spPr>
          <a:xfrm>
            <a:off x="8604448" y="518"/>
            <a:ext cx="539552" cy="369332"/>
          </a:xfrm>
          <a:prstGeom prst="rect">
            <a:avLst/>
          </a:prstGeom>
          <a:noFill/>
        </p:spPr>
        <p:txBody>
          <a:bodyPr wrap="square" rtlCol="0">
            <a:spAutoFit/>
          </a:bodyPr>
          <a:lstStyle/>
          <a:p>
            <a:r>
              <a:rPr lang="en-US" altLang="ja-JP" dirty="0"/>
              <a:t>8</a:t>
            </a:r>
            <a:endParaRPr kumimoji="1" lang="ja-JP" altLang="en-US" dirty="0"/>
          </a:p>
        </p:txBody>
      </p:sp>
    </p:spTree>
    <p:extLst>
      <p:ext uri="{BB962C8B-B14F-4D97-AF65-F5344CB8AC3E}">
        <p14:creationId xmlns:p14="http://schemas.microsoft.com/office/powerpoint/2010/main" val="3242832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75656" y="0"/>
            <a:ext cx="6264696" cy="490066"/>
          </a:xfrm>
        </p:spPr>
        <p:txBody>
          <a:bodyPr>
            <a:normAutofit/>
          </a:bodyPr>
          <a:lstStyle/>
          <a:p>
            <a:r>
              <a:rPr kumimoji="1" lang="en-US" altLang="ja-JP" sz="2400" dirty="0" smtClean="0"/>
              <a:t>Drying</a:t>
            </a:r>
            <a:endParaRPr kumimoji="1" lang="ja-JP" altLang="en-US" sz="2400" dirty="0"/>
          </a:p>
        </p:txBody>
      </p:sp>
      <p:sp>
        <p:nvSpPr>
          <p:cNvPr id="4" name="テキスト ボックス 3"/>
          <p:cNvSpPr txBox="1"/>
          <p:nvPr/>
        </p:nvSpPr>
        <p:spPr>
          <a:xfrm>
            <a:off x="8604448" y="518"/>
            <a:ext cx="539552" cy="369332"/>
          </a:xfrm>
          <a:prstGeom prst="rect">
            <a:avLst/>
          </a:prstGeom>
          <a:noFill/>
        </p:spPr>
        <p:txBody>
          <a:bodyPr wrap="square" rtlCol="0">
            <a:spAutoFit/>
          </a:bodyPr>
          <a:lstStyle/>
          <a:p>
            <a:r>
              <a:rPr lang="en-US" altLang="ja-JP" dirty="0" smtClean="0"/>
              <a:t>8’</a:t>
            </a:r>
            <a:endParaRPr kumimoji="1" lang="ja-JP" altLang="en-US" dirty="0"/>
          </a:p>
        </p:txBody>
      </p:sp>
      <p:sp>
        <p:nvSpPr>
          <p:cNvPr id="5" name="コンテンツ プレースホルダー 2"/>
          <p:cNvSpPr>
            <a:spLocks noGrp="1"/>
          </p:cNvSpPr>
          <p:nvPr>
            <p:ph idx="1"/>
          </p:nvPr>
        </p:nvSpPr>
        <p:spPr>
          <a:xfrm>
            <a:off x="179388" y="620713"/>
            <a:ext cx="8856662" cy="6237287"/>
          </a:xfrm>
        </p:spPr>
        <p:txBody>
          <a:bodyPr>
            <a:normAutofit fontScale="92500" lnSpcReduction="10000"/>
          </a:bodyPr>
          <a:lstStyle/>
          <a:p>
            <a:pPr marL="0" indent="0">
              <a:buNone/>
            </a:pPr>
            <a:r>
              <a:rPr lang="en-US" altLang="ja-JP" dirty="0" smtClean="0"/>
              <a:t>Drying of seed is a very important procedure that influencing the seed quality greatly</a:t>
            </a:r>
          </a:p>
          <a:p>
            <a:pPr>
              <a:buFont typeface="Calibri" panose="020F0502020204030204" pitchFamily="34" charset="0"/>
              <a:buChar char="→"/>
            </a:pPr>
            <a:r>
              <a:rPr lang="en-US" altLang="ja-JP" dirty="0" smtClean="0"/>
              <a:t>Seed has to be dried as soon as it can to prevent decreasing seed germination</a:t>
            </a:r>
          </a:p>
          <a:p>
            <a:pPr marL="0" indent="0">
              <a:buNone/>
            </a:pPr>
            <a:r>
              <a:rPr lang="en-US" altLang="ja-JP" u="sng" dirty="0" smtClean="0"/>
              <a:t>How?</a:t>
            </a:r>
          </a:p>
          <a:p>
            <a:pPr marL="514350" indent="-514350">
              <a:buFont typeface="+mj-lt"/>
              <a:buAutoNum type="arabicPeriod"/>
            </a:pPr>
            <a:r>
              <a:rPr lang="en-US" altLang="ja-JP" dirty="0" smtClean="0"/>
              <a:t>Spread seeds evenly on a mat under the sun to dry moisture from seed surface</a:t>
            </a:r>
          </a:p>
          <a:p>
            <a:pPr marL="514350" indent="-514350">
              <a:buFont typeface="+mj-lt"/>
              <a:buAutoNum type="arabicPeriod"/>
            </a:pPr>
            <a:r>
              <a:rPr lang="en-US" altLang="ja-JP" dirty="0" smtClean="0"/>
              <a:t>Avoid exposing seeds under direct sunlight when irradiation is too strong(11am-2pm)</a:t>
            </a:r>
          </a:p>
          <a:p>
            <a:pPr marL="514350" indent="-514350">
              <a:buFont typeface="+mj-lt"/>
              <a:buAutoNum type="arabicPeriod"/>
            </a:pPr>
            <a:r>
              <a:rPr lang="en-US" altLang="ja-JP" dirty="0" smtClean="0"/>
              <a:t>Turn over seeds constantly to dry uniformly</a:t>
            </a:r>
          </a:p>
          <a:p>
            <a:pPr marL="514350" indent="-514350">
              <a:buFont typeface="+mj-lt"/>
              <a:buAutoNum type="arabicPeriod"/>
            </a:pPr>
            <a:r>
              <a:rPr lang="en-US" altLang="ja-JP" dirty="0" smtClean="0"/>
              <a:t>After drying seed surface, further dry them in shade (dry in well-ventilated place. Avoid high temperature and humidity place)</a:t>
            </a:r>
          </a:p>
          <a:p>
            <a:pPr marL="0" indent="0">
              <a:buNone/>
            </a:pPr>
            <a:endParaRPr kumimoji="1" lang="en-US" altLang="ja-JP" dirty="0" smtClean="0"/>
          </a:p>
          <a:p>
            <a:pPr marL="0" indent="0">
              <a:buNone/>
            </a:pPr>
            <a:endParaRPr kumimoji="1" lang="ja-JP" altLang="en-US" dirty="0"/>
          </a:p>
        </p:txBody>
      </p:sp>
    </p:spTree>
    <p:extLst>
      <p:ext uri="{BB962C8B-B14F-4D97-AF65-F5344CB8AC3E}">
        <p14:creationId xmlns:p14="http://schemas.microsoft.com/office/powerpoint/2010/main" val="4251478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0"/>
            <a:ext cx="7200800" cy="850106"/>
          </a:xfrm>
        </p:spPr>
        <p:txBody>
          <a:bodyPr/>
          <a:lstStyle/>
          <a:p>
            <a:r>
              <a:rPr kumimoji="1" lang="en-US" altLang="ja-JP" dirty="0" smtClean="0"/>
              <a:t>Drying</a:t>
            </a:r>
            <a:endParaRPr kumimoji="1" lang="ja-JP" altLang="en-US" dirty="0"/>
          </a:p>
        </p:txBody>
      </p:sp>
      <p:pic>
        <p:nvPicPr>
          <p:cNvPr id="5122" name="Picture 2" descr="C:\Users\Kyota\Documents\02_スリランカ\マニュアル\Manual Pics\01_General\Post harvest\Resized\drying of seed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63502" y="787401"/>
            <a:ext cx="2880320" cy="208823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Kyota\Documents\02_スリランカ\マニュアル\Manual Pics\Tomato\Resized\drying see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12" y="3838015"/>
            <a:ext cx="2810835" cy="21036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JICA-PC\Vegetable Seed Project 11\Vegetable Seed Project\09_Pics\2016\16.10.04_Nikaweratiya\Resized\IMG_55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8228" y="3840021"/>
            <a:ext cx="2810835" cy="210367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Kyota\Documents\02_スリランカ\マニュアル\Manual Pics\Eggplant\Resized\drying se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970" y="771964"/>
            <a:ext cx="2880320" cy="210366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Kyota\Documents\02_スリランカ\マニュアル\Manual Pics\Bitter gourd\Resized\drying se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39" y="786433"/>
            <a:ext cx="2866369" cy="210367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6176" y="3840021"/>
            <a:ext cx="2852416" cy="2101664"/>
          </a:xfrm>
          <a:prstGeom prst="rect">
            <a:avLst/>
          </a:prstGeom>
        </p:spPr>
      </p:pic>
      <p:sp>
        <p:nvSpPr>
          <p:cNvPr id="4" name="テキスト ボックス 3"/>
          <p:cNvSpPr txBox="1"/>
          <p:nvPr/>
        </p:nvSpPr>
        <p:spPr>
          <a:xfrm>
            <a:off x="323527" y="2890103"/>
            <a:ext cx="2448273" cy="646331"/>
          </a:xfrm>
          <a:prstGeom prst="rect">
            <a:avLst/>
          </a:prstGeom>
          <a:noFill/>
        </p:spPr>
        <p:txBody>
          <a:bodyPr wrap="square" rtlCol="0">
            <a:spAutoFit/>
          </a:bodyPr>
          <a:lstStyle/>
          <a:p>
            <a:pPr algn="ctr"/>
            <a:r>
              <a:rPr kumimoji="1" lang="en-US" altLang="ja-JP" dirty="0" smtClean="0"/>
              <a:t>Dry wet seeds </a:t>
            </a:r>
          </a:p>
          <a:p>
            <a:pPr algn="ctr"/>
            <a:r>
              <a:rPr kumimoji="1" lang="en-US" altLang="ja-JP" dirty="0" smtClean="0"/>
              <a:t>as soon as possible</a:t>
            </a:r>
            <a:endParaRPr kumimoji="1" lang="ja-JP" altLang="en-US" dirty="0"/>
          </a:p>
        </p:txBody>
      </p:sp>
      <p:sp>
        <p:nvSpPr>
          <p:cNvPr id="11" name="テキスト ボックス 10"/>
          <p:cNvSpPr txBox="1"/>
          <p:nvPr/>
        </p:nvSpPr>
        <p:spPr>
          <a:xfrm>
            <a:off x="3131840" y="2890103"/>
            <a:ext cx="2966707" cy="646331"/>
          </a:xfrm>
          <a:prstGeom prst="rect">
            <a:avLst/>
          </a:prstGeom>
          <a:noFill/>
        </p:spPr>
        <p:txBody>
          <a:bodyPr wrap="square" rtlCol="0">
            <a:spAutoFit/>
          </a:bodyPr>
          <a:lstStyle/>
          <a:p>
            <a:pPr algn="ctr"/>
            <a:r>
              <a:rPr lang="en-US" altLang="ja-JP" dirty="0" smtClean="0"/>
              <a:t>Spread seeds evenly. Try not seeds lie on top of each other</a:t>
            </a:r>
            <a:endParaRPr kumimoji="1" lang="en-US" altLang="ja-JP" dirty="0" smtClean="0"/>
          </a:p>
        </p:txBody>
      </p:sp>
      <p:sp>
        <p:nvSpPr>
          <p:cNvPr id="5" name="円/楕円 4"/>
          <p:cNvSpPr/>
          <p:nvPr/>
        </p:nvSpPr>
        <p:spPr>
          <a:xfrm>
            <a:off x="4168980" y="1484784"/>
            <a:ext cx="792088"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5439047" y="1650109"/>
            <a:ext cx="559161" cy="6120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099030" y="2890103"/>
            <a:ext cx="2966707" cy="646331"/>
          </a:xfrm>
          <a:prstGeom prst="rect">
            <a:avLst/>
          </a:prstGeom>
          <a:noFill/>
        </p:spPr>
        <p:txBody>
          <a:bodyPr wrap="square" rtlCol="0">
            <a:spAutoFit/>
          </a:bodyPr>
          <a:lstStyle/>
          <a:p>
            <a:pPr algn="ctr"/>
            <a:r>
              <a:rPr lang="en-US" altLang="ja-JP" dirty="0" smtClean="0"/>
              <a:t>Do not dry seeds directly on concrete or on soil</a:t>
            </a:r>
            <a:endParaRPr kumimoji="1" lang="en-US" altLang="ja-JP" dirty="0" smtClean="0"/>
          </a:p>
        </p:txBody>
      </p:sp>
      <p:sp>
        <p:nvSpPr>
          <p:cNvPr id="15" name="テキスト ボックス 14"/>
          <p:cNvSpPr txBox="1"/>
          <p:nvPr/>
        </p:nvSpPr>
        <p:spPr>
          <a:xfrm>
            <a:off x="170713" y="5943691"/>
            <a:ext cx="2810834" cy="646331"/>
          </a:xfrm>
          <a:prstGeom prst="rect">
            <a:avLst/>
          </a:prstGeom>
          <a:noFill/>
        </p:spPr>
        <p:txBody>
          <a:bodyPr wrap="square" rtlCol="0">
            <a:spAutoFit/>
          </a:bodyPr>
          <a:lstStyle/>
          <a:p>
            <a:pPr algn="ctr"/>
            <a:r>
              <a:rPr lang="en-US" altLang="ja-JP" dirty="0" smtClean="0"/>
              <a:t>Place seeds on a mat to buffer heat from bottom</a:t>
            </a:r>
            <a:endParaRPr kumimoji="1" lang="en-US" altLang="ja-JP" dirty="0" smtClean="0"/>
          </a:p>
        </p:txBody>
      </p:sp>
      <p:sp>
        <p:nvSpPr>
          <p:cNvPr id="16" name="テキスト ボックス 15"/>
          <p:cNvSpPr txBox="1"/>
          <p:nvPr/>
        </p:nvSpPr>
        <p:spPr>
          <a:xfrm>
            <a:off x="3391056" y="5943691"/>
            <a:ext cx="2448273" cy="646331"/>
          </a:xfrm>
          <a:prstGeom prst="rect">
            <a:avLst/>
          </a:prstGeom>
          <a:noFill/>
        </p:spPr>
        <p:txBody>
          <a:bodyPr wrap="square" rtlCol="0">
            <a:spAutoFit/>
          </a:bodyPr>
          <a:lstStyle/>
          <a:p>
            <a:pPr algn="ctr"/>
            <a:r>
              <a:rPr lang="en-US" altLang="ja-JP" dirty="0" smtClean="0"/>
              <a:t>Better to dry seeds apart from the ground</a:t>
            </a:r>
            <a:endParaRPr kumimoji="1" lang="en-US" altLang="ja-JP" dirty="0" smtClean="0"/>
          </a:p>
        </p:txBody>
      </p:sp>
      <p:sp>
        <p:nvSpPr>
          <p:cNvPr id="17" name="テキスト ボックス 16"/>
          <p:cNvSpPr txBox="1"/>
          <p:nvPr/>
        </p:nvSpPr>
        <p:spPr>
          <a:xfrm>
            <a:off x="6358246" y="5943691"/>
            <a:ext cx="2448273" cy="646331"/>
          </a:xfrm>
          <a:prstGeom prst="rect">
            <a:avLst/>
          </a:prstGeom>
          <a:noFill/>
        </p:spPr>
        <p:txBody>
          <a:bodyPr wrap="square" rtlCol="0">
            <a:spAutoFit/>
          </a:bodyPr>
          <a:lstStyle/>
          <a:p>
            <a:pPr algn="ctr"/>
            <a:r>
              <a:rPr lang="en-US" altLang="ja-JP" dirty="0" smtClean="0"/>
              <a:t>Turn over seeds </a:t>
            </a:r>
          </a:p>
          <a:p>
            <a:pPr algn="ctr"/>
            <a:r>
              <a:rPr lang="en-US" altLang="ja-JP" dirty="0" smtClean="0"/>
              <a:t>to dry uniformly</a:t>
            </a:r>
            <a:endParaRPr kumimoji="1" lang="en-US" altLang="ja-JP" dirty="0" smtClean="0"/>
          </a:p>
        </p:txBody>
      </p:sp>
      <p:sp>
        <p:nvSpPr>
          <p:cNvPr id="6" name="テキスト ボックス 5"/>
          <p:cNvSpPr txBox="1"/>
          <p:nvPr/>
        </p:nvSpPr>
        <p:spPr>
          <a:xfrm>
            <a:off x="125668" y="3332189"/>
            <a:ext cx="755576" cy="1015663"/>
          </a:xfrm>
          <a:prstGeom prst="rect">
            <a:avLst/>
          </a:prstGeom>
          <a:noFill/>
        </p:spPr>
        <p:txBody>
          <a:bodyPr wrap="square" rtlCol="0">
            <a:spAutoFit/>
          </a:bodyPr>
          <a:lstStyle/>
          <a:p>
            <a:r>
              <a:rPr lang="ja-JP" altLang="en-US" sz="6000" dirty="0">
                <a:solidFill>
                  <a:schemeClr val="accent1"/>
                </a:solidFill>
              </a:rPr>
              <a:t>✓</a:t>
            </a:r>
            <a:endParaRPr kumimoji="1" lang="ja-JP" altLang="en-US" sz="6000" dirty="0">
              <a:solidFill>
                <a:schemeClr val="accent1"/>
              </a:solidFill>
            </a:endParaRPr>
          </a:p>
        </p:txBody>
      </p:sp>
      <p:sp>
        <p:nvSpPr>
          <p:cNvPr id="19" name="テキスト ボックス 18"/>
          <p:cNvSpPr txBox="1"/>
          <p:nvPr/>
        </p:nvSpPr>
        <p:spPr>
          <a:xfrm>
            <a:off x="3218228" y="3333349"/>
            <a:ext cx="755576" cy="1015663"/>
          </a:xfrm>
          <a:prstGeom prst="rect">
            <a:avLst/>
          </a:prstGeom>
          <a:noFill/>
        </p:spPr>
        <p:txBody>
          <a:bodyPr wrap="square" rtlCol="0">
            <a:spAutoFit/>
          </a:bodyPr>
          <a:lstStyle/>
          <a:p>
            <a:r>
              <a:rPr lang="ja-JP" altLang="en-US" sz="6000" dirty="0">
                <a:solidFill>
                  <a:schemeClr val="accent1"/>
                </a:solidFill>
              </a:rPr>
              <a:t>✓</a:t>
            </a:r>
            <a:endParaRPr kumimoji="1" lang="ja-JP" altLang="en-US" sz="6000" dirty="0">
              <a:solidFill>
                <a:schemeClr val="accent1"/>
              </a:solidFill>
            </a:endParaRPr>
          </a:p>
        </p:txBody>
      </p:sp>
      <p:sp>
        <p:nvSpPr>
          <p:cNvPr id="20" name="テキスト ボックス 19"/>
          <p:cNvSpPr txBox="1"/>
          <p:nvPr/>
        </p:nvSpPr>
        <p:spPr>
          <a:xfrm>
            <a:off x="5980458" y="161345"/>
            <a:ext cx="755576" cy="1323439"/>
          </a:xfrm>
          <a:prstGeom prst="rect">
            <a:avLst/>
          </a:prstGeom>
          <a:noFill/>
        </p:spPr>
        <p:txBody>
          <a:bodyPr wrap="square" rtlCol="0">
            <a:spAutoFit/>
          </a:bodyPr>
          <a:lstStyle/>
          <a:p>
            <a:r>
              <a:rPr lang="en-US" altLang="ja-JP" sz="8000" dirty="0" smtClean="0">
                <a:solidFill>
                  <a:srgbClr val="FF0000"/>
                </a:solidFill>
              </a:rPr>
              <a:t>×</a:t>
            </a:r>
            <a:endParaRPr kumimoji="1" lang="ja-JP" altLang="en-US" sz="8000" dirty="0">
              <a:solidFill>
                <a:srgbClr val="FF0000"/>
              </a:solidFill>
            </a:endParaRPr>
          </a:p>
        </p:txBody>
      </p:sp>
      <p:sp>
        <p:nvSpPr>
          <p:cNvPr id="21" name="テキスト ボックス 20"/>
          <p:cNvSpPr txBox="1"/>
          <p:nvPr/>
        </p:nvSpPr>
        <p:spPr>
          <a:xfrm>
            <a:off x="8604448" y="518"/>
            <a:ext cx="539552" cy="369332"/>
          </a:xfrm>
          <a:prstGeom prst="rect">
            <a:avLst/>
          </a:prstGeom>
          <a:noFill/>
        </p:spPr>
        <p:txBody>
          <a:bodyPr wrap="square" rtlCol="0">
            <a:spAutoFit/>
          </a:bodyPr>
          <a:lstStyle/>
          <a:p>
            <a:r>
              <a:rPr lang="en-US" altLang="ja-JP" dirty="0" smtClean="0"/>
              <a:t>9</a:t>
            </a:r>
            <a:endParaRPr kumimoji="1" lang="ja-JP" altLang="en-US" dirty="0"/>
          </a:p>
        </p:txBody>
      </p:sp>
    </p:spTree>
    <p:extLst>
      <p:ext uri="{BB962C8B-B14F-4D97-AF65-F5344CB8AC3E}">
        <p14:creationId xmlns:p14="http://schemas.microsoft.com/office/powerpoint/2010/main" val="415202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13905"/>
            <a:ext cx="6840760" cy="418058"/>
          </a:xfrm>
        </p:spPr>
        <p:txBody>
          <a:bodyPr>
            <a:normAutofit fontScale="90000"/>
          </a:bodyPr>
          <a:lstStyle/>
          <a:p>
            <a:r>
              <a:rPr kumimoji="1" lang="en-US" altLang="ja-JP" sz="2400" dirty="0" smtClean="0"/>
              <a:t>Drying</a:t>
            </a:r>
            <a:endParaRPr kumimoji="1" lang="ja-JP" altLang="en-US" sz="2400" dirty="0"/>
          </a:p>
        </p:txBody>
      </p:sp>
      <p:sp>
        <p:nvSpPr>
          <p:cNvPr id="3" name="コンテンツ プレースホルダー 2"/>
          <p:cNvSpPr>
            <a:spLocks noGrp="1"/>
          </p:cNvSpPr>
          <p:nvPr>
            <p:ph idx="1"/>
          </p:nvPr>
        </p:nvSpPr>
        <p:spPr>
          <a:xfrm>
            <a:off x="0" y="548680"/>
            <a:ext cx="9036496" cy="6192688"/>
          </a:xfrm>
        </p:spPr>
        <p:txBody>
          <a:bodyPr/>
          <a:lstStyle/>
          <a:p>
            <a:r>
              <a:rPr kumimoji="1" lang="en-US" altLang="ja-JP" dirty="0" smtClean="0"/>
              <a:t>Dry wet seed as soon as possible not to seed to absorb water</a:t>
            </a:r>
          </a:p>
          <a:p>
            <a:r>
              <a:rPr kumimoji="1" lang="en-US" altLang="ja-JP" dirty="0" smtClean="0"/>
              <a:t>Seeds should be spread evenly. If seeds lie on top of the each other, seeds cannot be dried uniformly</a:t>
            </a:r>
          </a:p>
          <a:p>
            <a:r>
              <a:rPr kumimoji="1" lang="en-US" altLang="ja-JP" dirty="0" smtClean="0"/>
              <a:t>Avoid drying seeds directly on concrete. Seeds are heated up from the bottom as concrete  heated up by sunlight. Place a mat or something between seeds and ground to </a:t>
            </a:r>
            <a:r>
              <a:rPr lang="en-US" altLang="ja-JP" dirty="0" smtClean="0"/>
              <a:t>buffer</a:t>
            </a:r>
            <a:r>
              <a:rPr kumimoji="1" lang="en-US" altLang="ja-JP" dirty="0" smtClean="0"/>
              <a:t> heat up the seeds</a:t>
            </a:r>
          </a:p>
          <a:p>
            <a:r>
              <a:rPr lang="en-US" altLang="ja-JP" dirty="0" smtClean="0"/>
              <a:t>It is better to place seeds at higher place from the ground where heat from the bottom can be buffered</a:t>
            </a:r>
            <a:endParaRPr kumimoji="1" lang="ja-JP" altLang="en-US" dirty="0"/>
          </a:p>
        </p:txBody>
      </p:sp>
      <p:sp>
        <p:nvSpPr>
          <p:cNvPr id="4" name="テキスト ボックス 3"/>
          <p:cNvSpPr txBox="1"/>
          <p:nvPr/>
        </p:nvSpPr>
        <p:spPr>
          <a:xfrm>
            <a:off x="8604448" y="518"/>
            <a:ext cx="539552" cy="369332"/>
          </a:xfrm>
          <a:prstGeom prst="rect">
            <a:avLst/>
          </a:prstGeom>
          <a:noFill/>
        </p:spPr>
        <p:txBody>
          <a:bodyPr wrap="square" rtlCol="0">
            <a:spAutoFit/>
          </a:bodyPr>
          <a:lstStyle/>
          <a:p>
            <a:r>
              <a:rPr lang="en-US" altLang="ja-JP" dirty="0" smtClean="0"/>
              <a:t>9’</a:t>
            </a:r>
            <a:endParaRPr kumimoji="1" lang="ja-JP" altLang="en-US" dirty="0"/>
          </a:p>
        </p:txBody>
      </p:sp>
    </p:spTree>
    <p:extLst>
      <p:ext uri="{BB962C8B-B14F-4D97-AF65-F5344CB8AC3E}">
        <p14:creationId xmlns:p14="http://schemas.microsoft.com/office/powerpoint/2010/main" val="249961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0"/>
            <a:ext cx="6984776" cy="778098"/>
          </a:xfrm>
        </p:spPr>
        <p:txBody>
          <a:bodyPr/>
          <a:lstStyle/>
          <a:p>
            <a:r>
              <a:rPr kumimoji="1" lang="en-US" altLang="ja-JP" dirty="0" smtClean="0"/>
              <a:t>Cleaning</a:t>
            </a:r>
            <a:endParaRPr kumimoji="1" lang="ja-JP" altLang="en-US" dirty="0"/>
          </a:p>
        </p:txBody>
      </p:sp>
      <p:sp>
        <p:nvSpPr>
          <p:cNvPr id="3" name="コンテンツ プレースホルダー 2"/>
          <p:cNvSpPr>
            <a:spLocks noGrp="1"/>
          </p:cNvSpPr>
          <p:nvPr>
            <p:ph idx="1"/>
          </p:nvPr>
        </p:nvSpPr>
        <p:spPr>
          <a:xfrm>
            <a:off x="179512" y="764704"/>
            <a:ext cx="8784976" cy="5832648"/>
          </a:xfrm>
        </p:spPr>
        <p:txBody>
          <a:bodyPr/>
          <a:lstStyle/>
          <a:p>
            <a:pPr marL="0" indent="0">
              <a:buNone/>
            </a:pPr>
            <a:r>
              <a:rPr kumimoji="1" lang="en-US" altLang="ja-JP" dirty="0" smtClean="0"/>
              <a:t>Cleaning is to remove dust from the seeds</a:t>
            </a:r>
          </a:p>
          <a:p>
            <a:pPr>
              <a:buFont typeface="Calibri" panose="020F0502020204030204" pitchFamily="34" charset="0"/>
              <a:buChar char="→"/>
            </a:pPr>
            <a:r>
              <a:rPr lang="en-US" altLang="ja-JP" dirty="0" smtClean="0"/>
              <a:t>Improve physical seed appearance</a:t>
            </a:r>
          </a:p>
          <a:p>
            <a:pPr>
              <a:buFont typeface="Calibri" panose="020F0502020204030204" pitchFamily="34" charset="0"/>
              <a:buChar char="→"/>
            </a:pPr>
            <a:r>
              <a:rPr kumimoji="1" lang="en-US" altLang="ja-JP" dirty="0" smtClean="0"/>
              <a:t>Prevent seeds to absorb moisture </a:t>
            </a:r>
          </a:p>
          <a:p>
            <a:pPr marL="0" indent="0">
              <a:buNone/>
            </a:pPr>
            <a:endParaRPr lang="en-US" altLang="ja-JP" u="sng" dirty="0" smtClean="0"/>
          </a:p>
          <a:p>
            <a:pPr marL="0" indent="0">
              <a:buNone/>
            </a:pPr>
            <a:r>
              <a:rPr lang="en-US" altLang="ja-JP" u="sng" dirty="0" smtClean="0"/>
              <a:t>How?</a:t>
            </a:r>
          </a:p>
          <a:p>
            <a:r>
              <a:rPr kumimoji="1" lang="en-US" altLang="ja-JP" dirty="0" smtClean="0"/>
              <a:t>Winnowing</a:t>
            </a:r>
          </a:p>
          <a:p>
            <a:r>
              <a:rPr lang="en-US" altLang="ja-JP" dirty="0" smtClean="0"/>
              <a:t>Sieving</a:t>
            </a:r>
          </a:p>
          <a:p>
            <a:r>
              <a:rPr kumimoji="1" lang="en-US" altLang="ja-JP" dirty="0" smtClean="0"/>
              <a:t>Washing with water</a:t>
            </a:r>
            <a:endParaRPr kumimoji="1" lang="ja-JP" altLang="en-US" dirty="0"/>
          </a:p>
        </p:txBody>
      </p:sp>
      <p:sp>
        <p:nvSpPr>
          <p:cNvPr id="4" name="テキスト ボックス 3"/>
          <p:cNvSpPr txBox="1"/>
          <p:nvPr/>
        </p:nvSpPr>
        <p:spPr>
          <a:xfrm>
            <a:off x="8604448" y="518"/>
            <a:ext cx="539552" cy="369332"/>
          </a:xfrm>
          <a:prstGeom prst="rect">
            <a:avLst/>
          </a:prstGeom>
          <a:noFill/>
        </p:spPr>
        <p:txBody>
          <a:bodyPr wrap="square" rtlCol="0">
            <a:spAutoFit/>
          </a:bodyPr>
          <a:lstStyle/>
          <a:p>
            <a:r>
              <a:rPr kumimoji="1" lang="en-US" altLang="ja-JP" dirty="0" smtClean="0"/>
              <a:t>10</a:t>
            </a:r>
            <a:endParaRPr kumimoji="1" lang="ja-JP" altLang="en-US" dirty="0"/>
          </a:p>
        </p:txBody>
      </p:sp>
      <p:pic>
        <p:nvPicPr>
          <p:cNvPr id="1026" name="Picture 2" descr="C:\Users\Kyota\Documents\02_スリランカ\マニュアル\Manual Pics\01_General\Post harvest\Resized\Cleaning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356992"/>
            <a:ext cx="381000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508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886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1680" y="27856"/>
            <a:ext cx="5400600" cy="448816"/>
          </a:xfrm>
        </p:spPr>
        <p:txBody>
          <a:bodyPr>
            <a:normAutofit fontScale="90000"/>
          </a:bodyPr>
          <a:lstStyle/>
          <a:p>
            <a:r>
              <a:rPr kumimoji="1" lang="en-US" altLang="ja-JP" sz="2400" dirty="0" smtClean="0"/>
              <a:t>Cleaning</a:t>
            </a:r>
            <a:endParaRPr kumimoji="1" lang="ja-JP" altLang="en-US" sz="2400" dirty="0"/>
          </a:p>
        </p:txBody>
      </p:sp>
      <p:sp>
        <p:nvSpPr>
          <p:cNvPr id="3" name="コンテンツ プレースホルダー 2"/>
          <p:cNvSpPr>
            <a:spLocks noGrp="1"/>
          </p:cNvSpPr>
          <p:nvPr>
            <p:ph idx="1"/>
          </p:nvPr>
        </p:nvSpPr>
        <p:spPr>
          <a:xfrm>
            <a:off x="0" y="548680"/>
            <a:ext cx="9144000" cy="6309320"/>
          </a:xfrm>
        </p:spPr>
        <p:txBody>
          <a:bodyPr/>
          <a:lstStyle/>
          <a:p>
            <a:r>
              <a:rPr kumimoji="1" lang="en-US" altLang="ja-JP" dirty="0" smtClean="0"/>
              <a:t>Cleaning is to remove dust attach to the seeds</a:t>
            </a:r>
          </a:p>
          <a:p>
            <a:r>
              <a:rPr lang="en-US" altLang="ja-JP" dirty="0" smtClean="0"/>
              <a:t>By doing seed cleaning, it improves seed physical appearance to help increasing commercial value</a:t>
            </a:r>
          </a:p>
          <a:p>
            <a:r>
              <a:rPr kumimoji="1" lang="en-US" altLang="ja-JP" dirty="0" smtClean="0"/>
              <a:t>Moisture is a great enemy to seeds to maintain seed quality. Dust attach to the seeds helps absorbing moisture in air to increase seed moisture. Seeds without dust absorbs less moisture from air</a:t>
            </a:r>
          </a:p>
          <a:p>
            <a:r>
              <a:rPr lang="en-US" altLang="ja-JP" dirty="0" smtClean="0"/>
              <a:t>Winnowing, sieving, washing are the ways to clean the seeds</a:t>
            </a:r>
            <a:endParaRPr kumimoji="1" lang="ja-JP" altLang="en-US" dirty="0"/>
          </a:p>
        </p:txBody>
      </p:sp>
      <p:sp>
        <p:nvSpPr>
          <p:cNvPr id="4" name="テキスト ボックス 3"/>
          <p:cNvSpPr txBox="1"/>
          <p:nvPr/>
        </p:nvSpPr>
        <p:spPr>
          <a:xfrm>
            <a:off x="8604448" y="518"/>
            <a:ext cx="539552" cy="369332"/>
          </a:xfrm>
          <a:prstGeom prst="rect">
            <a:avLst/>
          </a:prstGeom>
          <a:noFill/>
        </p:spPr>
        <p:txBody>
          <a:bodyPr wrap="square" rtlCol="0">
            <a:spAutoFit/>
          </a:bodyPr>
          <a:lstStyle/>
          <a:p>
            <a:r>
              <a:rPr lang="en-US" altLang="ja-JP" dirty="0" smtClean="0"/>
              <a:t>10’</a:t>
            </a:r>
            <a:endParaRPr kumimoji="1" lang="ja-JP" altLang="en-US" dirty="0"/>
          </a:p>
        </p:txBody>
      </p:sp>
    </p:spTree>
    <p:extLst>
      <p:ext uri="{BB962C8B-B14F-4D97-AF65-F5344CB8AC3E}">
        <p14:creationId xmlns:p14="http://schemas.microsoft.com/office/powerpoint/2010/main" val="1450737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0"/>
            <a:ext cx="6696744" cy="922114"/>
          </a:xfrm>
        </p:spPr>
        <p:txBody>
          <a:bodyPr/>
          <a:lstStyle/>
          <a:p>
            <a:r>
              <a:rPr kumimoji="1" lang="en-US" altLang="ja-JP" dirty="0" smtClean="0"/>
              <a:t>Storing</a:t>
            </a:r>
            <a:endParaRPr kumimoji="1" lang="ja-JP" altLang="en-US" dirty="0"/>
          </a:p>
        </p:txBody>
      </p:sp>
      <p:sp>
        <p:nvSpPr>
          <p:cNvPr id="3" name="コンテンツ プレースホルダー 2"/>
          <p:cNvSpPr>
            <a:spLocks noGrp="1"/>
          </p:cNvSpPr>
          <p:nvPr>
            <p:ph idx="1"/>
          </p:nvPr>
        </p:nvSpPr>
        <p:spPr>
          <a:xfrm>
            <a:off x="179512" y="836712"/>
            <a:ext cx="8784976" cy="5832648"/>
          </a:xfrm>
        </p:spPr>
        <p:txBody>
          <a:bodyPr/>
          <a:lstStyle/>
          <a:p>
            <a:pPr marL="0" indent="0">
              <a:buNone/>
            </a:pPr>
            <a:r>
              <a:rPr kumimoji="1" lang="en-US" altLang="ja-JP" dirty="0" smtClean="0"/>
              <a:t>Avoid storing seeds in a high humidity and temperature condition</a:t>
            </a:r>
          </a:p>
          <a:p>
            <a:pPr marL="0" indent="0">
              <a:buNone/>
            </a:pPr>
            <a:endParaRPr kumimoji="1" lang="en-US" altLang="ja-JP" sz="2800" dirty="0" smtClean="0"/>
          </a:p>
          <a:p>
            <a:pPr marL="0" indent="0">
              <a:buNone/>
            </a:pPr>
            <a:r>
              <a:rPr kumimoji="1" lang="en-US" altLang="ja-JP" sz="2800" u="sng" dirty="0" smtClean="0"/>
              <a:t>Germination rate of tomato seeds at 372days after storing under different conditions</a:t>
            </a:r>
          </a:p>
          <a:p>
            <a:pPr marL="0" indent="0">
              <a:buNone/>
            </a:pP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155450098"/>
              </p:ext>
            </p:extLst>
          </p:nvPr>
        </p:nvGraphicFramePr>
        <p:xfrm>
          <a:off x="539552" y="3356992"/>
          <a:ext cx="8352930" cy="3359022"/>
        </p:xfrm>
        <a:graphic>
          <a:graphicData uri="http://schemas.openxmlformats.org/drawingml/2006/table">
            <a:tbl>
              <a:tblPr firstRow="1" bandRow="1">
                <a:tableStyleId>{5940675A-B579-460E-94D1-54222C63F5DA}</a:tableStyleId>
              </a:tblPr>
              <a:tblGrid>
                <a:gridCol w="1670586"/>
                <a:gridCol w="1670586"/>
                <a:gridCol w="1670586"/>
                <a:gridCol w="1670586"/>
                <a:gridCol w="1670586"/>
              </a:tblGrid>
              <a:tr h="662474">
                <a:tc rowSpan="2">
                  <a:txBody>
                    <a:bodyPr/>
                    <a:lstStyle/>
                    <a:p>
                      <a:pPr algn="ctr"/>
                      <a:r>
                        <a:rPr kumimoji="1" lang="en-US" altLang="ja-JP" sz="2800" b="1" dirty="0" smtClean="0"/>
                        <a:t>Relative Humidity (RH)</a:t>
                      </a:r>
                      <a:endParaRPr kumimoji="1" lang="ja-JP" altLang="en-US" sz="2800" b="1" dirty="0"/>
                    </a:p>
                  </a:txBody>
                  <a:tcPr anchor="ctr"/>
                </a:tc>
                <a:tc gridSpan="4">
                  <a:txBody>
                    <a:bodyPr/>
                    <a:lstStyle/>
                    <a:p>
                      <a:pPr algn="ctr"/>
                      <a:r>
                        <a:rPr kumimoji="1" lang="en-US" altLang="ja-JP" sz="2800" b="1" dirty="0" smtClean="0"/>
                        <a:t>Air Temperature</a:t>
                      </a:r>
                      <a:endParaRPr kumimoji="1" lang="ja-JP" altLang="en-US" sz="2800" b="1" dirty="0"/>
                    </a:p>
                  </a:txBody>
                  <a:tcPr anchor="ct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662474">
                <a:tc vMerge="1">
                  <a:txBody>
                    <a:bodyPr/>
                    <a:lstStyle/>
                    <a:p>
                      <a:endParaRPr kumimoji="1" lang="ja-JP" altLang="en-US" dirty="0"/>
                    </a:p>
                  </a:txBody>
                  <a:tcPr/>
                </a:tc>
                <a:tc>
                  <a:txBody>
                    <a:bodyPr/>
                    <a:lstStyle/>
                    <a:p>
                      <a:pPr algn="ctr"/>
                      <a:r>
                        <a:rPr kumimoji="1" lang="en-US" altLang="ja-JP" sz="2800" b="1" dirty="0" smtClean="0"/>
                        <a:t>5</a:t>
                      </a:r>
                      <a:r>
                        <a:rPr kumimoji="1" lang="en-US" altLang="ja-JP" sz="2800" b="1" dirty="0" smtClean="0">
                          <a:latin typeface="ＭＳ 明朝"/>
                          <a:ea typeface="ＭＳ 明朝"/>
                        </a:rPr>
                        <a:t>℃</a:t>
                      </a:r>
                      <a:endParaRPr kumimoji="1" lang="ja-JP" altLang="en-US" sz="2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dirty="0" smtClean="0"/>
                        <a:t>10</a:t>
                      </a:r>
                      <a:r>
                        <a:rPr kumimoji="1" lang="en-US" altLang="ja-JP" sz="2800" b="1" dirty="0" smtClean="0">
                          <a:latin typeface="ＭＳ 明朝"/>
                          <a:ea typeface="ＭＳ 明朝"/>
                        </a:rPr>
                        <a:t>℃</a:t>
                      </a:r>
                      <a:endParaRPr kumimoji="1" lang="ja-JP" altLang="en-US" sz="2800"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dirty="0" smtClean="0"/>
                        <a:t>20</a:t>
                      </a:r>
                      <a:r>
                        <a:rPr kumimoji="1" lang="en-US" altLang="ja-JP" sz="2800" b="1" dirty="0" smtClean="0">
                          <a:latin typeface="ＭＳ 明朝"/>
                          <a:ea typeface="ＭＳ 明朝"/>
                        </a:rPr>
                        <a:t>℃</a:t>
                      </a:r>
                      <a:endParaRPr kumimoji="1" lang="ja-JP" altLang="en-US" sz="2800"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dirty="0" smtClean="0"/>
                        <a:t>30</a:t>
                      </a:r>
                      <a:r>
                        <a:rPr kumimoji="1" lang="en-US" altLang="ja-JP" sz="2800" b="1" dirty="0" smtClean="0">
                          <a:latin typeface="ＭＳ 明朝"/>
                          <a:ea typeface="ＭＳ 明朝"/>
                        </a:rPr>
                        <a:t>℃</a:t>
                      </a:r>
                      <a:endParaRPr kumimoji="1" lang="ja-JP" altLang="en-US" sz="2800" b="1" dirty="0" smtClean="0"/>
                    </a:p>
                  </a:txBody>
                  <a:tcPr anchor="ctr"/>
                </a:tc>
              </a:tr>
              <a:tr h="662474">
                <a:tc>
                  <a:txBody>
                    <a:bodyPr/>
                    <a:lstStyle/>
                    <a:p>
                      <a:pPr algn="ctr"/>
                      <a:r>
                        <a:rPr kumimoji="1" lang="en-US" altLang="ja-JP" sz="2800" b="1" dirty="0" smtClean="0"/>
                        <a:t>35%</a:t>
                      </a:r>
                      <a:endParaRPr kumimoji="1" lang="ja-JP" altLang="en-US" sz="2800" b="1" dirty="0"/>
                    </a:p>
                  </a:txBody>
                  <a:tcPr anchor="ctr"/>
                </a:tc>
                <a:tc>
                  <a:txBody>
                    <a:bodyPr/>
                    <a:lstStyle/>
                    <a:p>
                      <a:pPr algn="ctr"/>
                      <a:r>
                        <a:rPr kumimoji="1" lang="en-US" altLang="ja-JP" sz="2800" dirty="0" smtClean="0">
                          <a:solidFill>
                            <a:schemeClr val="tx2"/>
                          </a:solidFill>
                        </a:rPr>
                        <a:t>94%</a:t>
                      </a:r>
                      <a:endParaRPr kumimoji="1" lang="ja-JP" altLang="en-US" sz="2800" dirty="0">
                        <a:solidFill>
                          <a:schemeClr val="tx2"/>
                        </a:solidFill>
                      </a:endParaRPr>
                    </a:p>
                  </a:txBody>
                  <a:tcPr anchor="ctr"/>
                </a:tc>
                <a:tc>
                  <a:txBody>
                    <a:bodyPr/>
                    <a:lstStyle/>
                    <a:p>
                      <a:pPr algn="ctr"/>
                      <a:r>
                        <a:rPr kumimoji="1" lang="en-US" altLang="ja-JP" sz="2800" dirty="0" smtClean="0">
                          <a:solidFill>
                            <a:schemeClr val="tx2"/>
                          </a:solidFill>
                        </a:rPr>
                        <a:t>91%</a:t>
                      </a:r>
                      <a:endParaRPr kumimoji="1" lang="ja-JP" altLang="en-US" sz="2800" dirty="0">
                        <a:solidFill>
                          <a:schemeClr val="tx2"/>
                        </a:solidFill>
                      </a:endParaRPr>
                    </a:p>
                  </a:txBody>
                  <a:tcPr anchor="ctr"/>
                </a:tc>
                <a:tc>
                  <a:txBody>
                    <a:bodyPr/>
                    <a:lstStyle/>
                    <a:p>
                      <a:pPr algn="ctr"/>
                      <a:r>
                        <a:rPr kumimoji="1" lang="en-US" altLang="ja-JP" sz="2800" dirty="0" smtClean="0">
                          <a:solidFill>
                            <a:schemeClr val="tx2"/>
                          </a:solidFill>
                        </a:rPr>
                        <a:t>90%</a:t>
                      </a:r>
                      <a:endParaRPr kumimoji="1" lang="ja-JP" altLang="en-US" sz="2800" dirty="0">
                        <a:solidFill>
                          <a:schemeClr val="tx2"/>
                        </a:solidFill>
                      </a:endParaRPr>
                    </a:p>
                  </a:txBody>
                  <a:tcPr anchor="ctr"/>
                </a:tc>
                <a:tc>
                  <a:txBody>
                    <a:bodyPr/>
                    <a:lstStyle/>
                    <a:p>
                      <a:pPr algn="ctr"/>
                      <a:r>
                        <a:rPr kumimoji="1" lang="en-US" altLang="ja-JP" sz="2800" dirty="0" smtClean="0">
                          <a:solidFill>
                            <a:schemeClr val="tx2"/>
                          </a:solidFill>
                        </a:rPr>
                        <a:t>91%</a:t>
                      </a:r>
                      <a:endParaRPr kumimoji="1" lang="ja-JP" altLang="en-US" sz="2800" dirty="0">
                        <a:solidFill>
                          <a:schemeClr val="tx2"/>
                        </a:solidFill>
                      </a:endParaRPr>
                    </a:p>
                  </a:txBody>
                  <a:tcPr anchor="ctr"/>
                </a:tc>
              </a:tr>
              <a:tr h="662474">
                <a:tc>
                  <a:txBody>
                    <a:bodyPr/>
                    <a:lstStyle/>
                    <a:p>
                      <a:pPr algn="ctr"/>
                      <a:r>
                        <a:rPr kumimoji="1" lang="en-US" altLang="ja-JP" sz="2800" b="1" dirty="0" smtClean="0"/>
                        <a:t>55%</a:t>
                      </a:r>
                      <a:endParaRPr kumimoji="1" lang="ja-JP" altLang="en-US" sz="2800" b="1" dirty="0"/>
                    </a:p>
                  </a:txBody>
                  <a:tcPr anchor="ctr"/>
                </a:tc>
                <a:tc>
                  <a:txBody>
                    <a:bodyPr/>
                    <a:lstStyle/>
                    <a:p>
                      <a:pPr algn="ctr"/>
                      <a:r>
                        <a:rPr kumimoji="1" lang="en-US" altLang="ja-JP" sz="2800" dirty="0" smtClean="0"/>
                        <a:t>90%</a:t>
                      </a:r>
                      <a:endParaRPr kumimoji="1" lang="ja-JP" altLang="en-US" sz="2800" dirty="0"/>
                    </a:p>
                  </a:txBody>
                  <a:tcPr anchor="ctr"/>
                </a:tc>
                <a:tc>
                  <a:txBody>
                    <a:bodyPr/>
                    <a:lstStyle/>
                    <a:p>
                      <a:pPr algn="ctr"/>
                      <a:r>
                        <a:rPr kumimoji="1" lang="en-US" altLang="ja-JP" sz="2800" dirty="0" smtClean="0"/>
                        <a:t>89%</a:t>
                      </a:r>
                      <a:endParaRPr kumimoji="1" lang="ja-JP" altLang="en-US" sz="2800" dirty="0"/>
                    </a:p>
                  </a:txBody>
                  <a:tcPr anchor="ctr"/>
                </a:tc>
                <a:tc>
                  <a:txBody>
                    <a:bodyPr/>
                    <a:lstStyle/>
                    <a:p>
                      <a:pPr algn="ctr"/>
                      <a:r>
                        <a:rPr kumimoji="1" lang="en-US" altLang="ja-JP" sz="2800" dirty="0" smtClean="0"/>
                        <a:t>89%</a:t>
                      </a:r>
                      <a:endParaRPr kumimoji="1" lang="ja-JP" altLang="en-US" sz="2800" dirty="0"/>
                    </a:p>
                  </a:txBody>
                  <a:tcPr anchor="ctr"/>
                </a:tc>
                <a:tc>
                  <a:txBody>
                    <a:bodyPr/>
                    <a:lstStyle/>
                    <a:p>
                      <a:pPr algn="ctr"/>
                      <a:r>
                        <a:rPr kumimoji="1" lang="en-US" altLang="ja-JP" sz="2800" dirty="0" smtClean="0"/>
                        <a:t>83%</a:t>
                      </a:r>
                      <a:endParaRPr kumimoji="1" lang="ja-JP" altLang="en-US" sz="2800" dirty="0"/>
                    </a:p>
                  </a:txBody>
                  <a:tcPr anchor="ctr"/>
                </a:tc>
              </a:tr>
              <a:tr h="662474">
                <a:tc>
                  <a:txBody>
                    <a:bodyPr/>
                    <a:lstStyle/>
                    <a:p>
                      <a:pPr algn="ctr"/>
                      <a:r>
                        <a:rPr kumimoji="1" lang="en-US" altLang="ja-JP" sz="2800" b="1" dirty="0" smtClean="0"/>
                        <a:t>76%</a:t>
                      </a:r>
                      <a:endParaRPr kumimoji="1" lang="ja-JP" altLang="en-US" sz="2800" b="1" dirty="0"/>
                    </a:p>
                  </a:txBody>
                  <a:tcPr anchor="ctr"/>
                </a:tc>
                <a:tc>
                  <a:txBody>
                    <a:bodyPr/>
                    <a:lstStyle/>
                    <a:p>
                      <a:pPr algn="ctr"/>
                      <a:r>
                        <a:rPr kumimoji="1" lang="en-US" altLang="ja-JP" sz="2800" dirty="0" smtClean="0"/>
                        <a:t>88%</a:t>
                      </a:r>
                      <a:endParaRPr kumimoji="1" lang="ja-JP" altLang="en-US" sz="2800" dirty="0"/>
                    </a:p>
                  </a:txBody>
                  <a:tcPr anchor="ctr"/>
                </a:tc>
                <a:tc>
                  <a:txBody>
                    <a:bodyPr/>
                    <a:lstStyle/>
                    <a:p>
                      <a:pPr algn="ctr"/>
                      <a:r>
                        <a:rPr kumimoji="1" lang="en-US" altLang="ja-JP" sz="2800" dirty="0" smtClean="0"/>
                        <a:t>76%</a:t>
                      </a:r>
                      <a:endParaRPr kumimoji="1" lang="ja-JP" altLang="en-US" sz="2800" dirty="0"/>
                    </a:p>
                  </a:txBody>
                  <a:tcPr anchor="ctr"/>
                </a:tc>
                <a:tc>
                  <a:txBody>
                    <a:bodyPr/>
                    <a:lstStyle/>
                    <a:p>
                      <a:pPr algn="ctr"/>
                      <a:r>
                        <a:rPr kumimoji="1" lang="en-US" altLang="ja-JP" sz="2800" dirty="0" smtClean="0">
                          <a:solidFill>
                            <a:srgbClr val="FF0000"/>
                          </a:solidFill>
                        </a:rPr>
                        <a:t>45%</a:t>
                      </a:r>
                      <a:endParaRPr kumimoji="1" lang="ja-JP" altLang="en-US" sz="2800" dirty="0">
                        <a:solidFill>
                          <a:srgbClr val="FF0000"/>
                        </a:solidFill>
                      </a:endParaRPr>
                    </a:p>
                  </a:txBody>
                  <a:tcPr anchor="ctr"/>
                </a:tc>
                <a:tc>
                  <a:txBody>
                    <a:bodyPr/>
                    <a:lstStyle/>
                    <a:p>
                      <a:pPr algn="ctr"/>
                      <a:r>
                        <a:rPr kumimoji="1" lang="en-US" altLang="ja-JP" sz="2800" dirty="0" smtClean="0">
                          <a:solidFill>
                            <a:srgbClr val="FF0000"/>
                          </a:solidFill>
                        </a:rPr>
                        <a:t>0%</a:t>
                      </a:r>
                      <a:endParaRPr kumimoji="1" lang="ja-JP" altLang="en-US" sz="2800" dirty="0">
                        <a:solidFill>
                          <a:srgbClr val="FF0000"/>
                        </a:solidFill>
                      </a:endParaRPr>
                    </a:p>
                  </a:txBody>
                  <a:tcPr anchor="ctr"/>
                </a:tc>
              </a:tr>
            </a:tbl>
          </a:graphicData>
        </a:graphic>
      </p:graphicFrame>
      <p:sp>
        <p:nvSpPr>
          <p:cNvPr id="5" name="テキスト ボックス 4"/>
          <p:cNvSpPr txBox="1"/>
          <p:nvPr/>
        </p:nvSpPr>
        <p:spPr>
          <a:xfrm>
            <a:off x="6444208" y="2996952"/>
            <a:ext cx="2448272" cy="369332"/>
          </a:xfrm>
          <a:prstGeom prst="rect">
            <a:avLst/>
          </a:prstGeom>
          <a:noFill/>
        </p:spPr>
        <p:txBody>
          <a:bodyPr wrap="square" rtlCol="0">
            <a:spAutoFit/>
          </a:bodyPr>
          <a:lstStyle/>
          <a:p>
            <a:pPr algn="ctr"/>
            <a:r>
              <a:rPr kumimoji="1" lang="en-US" altLang="ja-JP" dirty="0" smtClean="0"/>
              <a:t>Source: Barton (1941)</a:t>
            </a:r>
            <a:endParaRPr kumimoji="1" lang="ja-JP" altLang="en-US" dirty="0"/>
          </a:p>
        </p:txBody>
      </p:sp>
      <p:sp>
        <p:nvSpPr>
          <p:cNvPr id="7" name="角丸四角形 6"/>
          <p:cNvSpPr/>
          <p:nvPr/>
        </p:nvSpPr>
        <p:spPr>
          <a:xfrm>
            <a:off x="755576" y="4869160"/>
            <a:ext cx="7848872" cy="36004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604448" y="518"/>
            <a:ext cx="539552" cy="369332"/>
          </a:xfrm>
          <a:prstGeom prst="rect">
            <a:avLst/>
          </a:prstGeom>
          <a:noFill/>
        </p:spPr>
        <p:txBody>
          <a:bodyPr wrap="square" rtlCol="0">
            <a:spAutoFit/>
          </a:bodyPr>
          <a:lstStyle/>
          <a:p>
            <a:r>
              <a:rPr kumimoji="1" lang="en-US" altLang="ja-JP" dirty="0" smtClean="0"/>
              <a:t>11</a:t>
            </a:r>
            <a:endParaRPr kumimoji="1" lang="ja-JP" altLang="en-US" dirty="0"/>
          </a:p>
        </p:txBody>
      </p:sp>
    </p:spTree>
    <p:extLst>
      <p:ext uri="{BB962C8B-B14F-4D97-AF65-F5344CB8AC3E}">
        <p14:creationId xmlns:p14="http://schemas.microsoft.com/office/powerpoint/2010/main" val="17142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35696" y="0"/>
            <a:ext cx="5112568" cy="490066"/>
          </a:xfrm>
        </p:spPr>
        <p:txBody>
          <a:bodyPr>
            <a:normAutofit/>
          </a:bodyPr>
          <a:lstStyle/>
          <a:p>
            <a:r>
              <a:rPr kumimoji="1" lang="en-US" altLang="ja-JP" sz="2400" dirty="0" smtClean="0"/>
              <a:t>Storing</a:t>
            </a:r>
            <a:endParaRPr kumimoji="1" lang="ja-JP" altLang="en-US" sz="2400" dirty="0"/>
          </a:p>
        </p:txBody>
      </p:sp>
      <p:sp>
        <p:nvSpPr>
          <p:cNvPr id="3" name="コンテンツ プレースホルダー 2"/>
          <p:cNvSpPr>
            <a:spLocks noGrp="1"/>
          </p:cNvSpPr>
          <p:nvPr>
            <p:ph idx="1"/>
          </p:nvPr>
        </p:nvSpPr>
        <p:spPr>
          <a:xfrm>
            <a:off x="179512" y="548680"/>
            <a:ext cx="8856984" cy="6192688"/>
          </a:xfrm>
        </p:spPr>
        <p:txBody>
          <a:bodyPr/>
          <a:lstStyle/>
          <a:p>
            <a:r>
              <a:rPr kumimoji="1" lang="en-US" altLang="ja-JP" dirty="0" smtClean="0"/>
              <a:t>Seeds should be stored in low humidity and low temperature condition</a:t>
            </a:r>
          </a:p>
          <a:p>
            <a:r>
              <a:rPr lang="en-US" altLang="ja-JP" dirty="0" smtClean="0"/>
              <a:t>Humidity and temperature influence the quality of seeds, especially seed germination</a:t>
            </a:r>
          </a:p>
          <a:p>
            <a:r>
              <a:rPr kumimoji="1" lang="en-US" altLang="ja-JP" dirty="0" smtClean="0"/>
              <a:t>As it’s shown in the table, tomato seeds that stored under low humidity and low temperature have high germination rate even after storing for a year </a:t>
            </a:r>
          </a:p>
          <a:p>
            <a:r>
              <a:rPr kumimoji="1" lang="en-US" altLang="ja-JP" dirty="0" smtClean="0"/>
              <a:t>On the other hand, tomato seeds that stored under high humidity and high temperature performed worst in germination</a:t>
            </a:r>
            <a:endParaRPr kumimoji="1" lang="ja-JP" altLang="en-US" dirty="0"/>
          </a:p>
        </p:txBody>
      </p:sp>
      <p:sp>
        <p:nvSpPr>
          <p:cNvPr id="4" name="テキスト ボックス 3"/>
          <p:cNvSpPr txBox="1"/>
          <p:nvPr/>
        </p:nvSpPr>
        <p:spPr>
          <a:xfrm>
            <a:off x="8604448" y="518"/>
            <a:ext cx="539552" cy="369332"/>
          </a:xfrm>
          <a:prstGeom prst="rect">
            <a:avLst/>
          </a:prstGeom>
          <a:noFill/>
        </p:spPr>
        <p:txBody>
          <a:bodyPr wrap="square" rtlCol="0">
            <a:spAutoFit/>
          </a:bodyPr>
          <a:lstStyle/>
          <a:p>
            <a:r>
              <a:rPr kumimoji="1" lang="en-US" altLang="ja-JP" dirty="0" smtClean="0"/>
              <a:t>11’</a:t>
            </a:r>
            <a:endParaRPr kumimoji="1" lang="ja-JP" altLang="en-US" dirty="0"/>
          </a:p>
        </p:txBody>
      </p:sp>
    </p:spTree>
    <p:extLst>
      <p:ext uri="{BB962C8B-B14F-4D97-AF65-F5344CB8AC3E}">
        <p14:creationId xmlns:p14="http://schemas.microsoft.com/office/powerpoint/2010/main" val="1047456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75656" y="188640"/>
            <a:ext cx="6480720" cy="850106"/>
          </a:xfrm>
        </p:spPr>
        <p:txBody>
          <a:bodyPr/>
          <a:lstStyle/>
          <a:p>
            <a:r>
              <a:rPr kumimoji="1" lang="en-US" altLang="ja-JP" dirty="0" smtClean="0"/>
              <a:t>Storing</a:t>
            </a:r>
            <a:endParaRPr kumimoji="1" lang="ja-JP" altLang="en-US" dirty="0"/>
          </a:p>
        </p:txBody>
      </p:sp>
      <p:sp>
        <p:nvSpPr>
          <p:cNvPr id="3" name="コンテンツ プレースホルダー 2"/>
          <p:cNvSpPr>
            <a:spLocks noGrp="1"/>
          </p:cNvSpPr>
          <p:nvPr>
            <p:ph idx="1"/>
          </p:nvPr>
        </p:nvSpPr>
        <p:spPr>
          <a:xfrm>
            <a:off x="107504" y="980728"/>
            <a:ext cx="8856984" cy="5688632"/>
          </a:xfrm>
        </p:spPr>
        <p:txBody>
          <a:bodyPr/>
          <a:lstStyle/>
          <a:p>
            <a:r>
              <a:rPr kumimoji="1" lang="en-US" altLang="ja-JP" dirty="0" smtClean="0"/>
              <a:t>Pile seed bags on wooden pallet or shelf</a:t>
            </a:r>
          </a:p>
          <a:p>
            <a:r>
              <a:rPr lang="en-US" altLang="ja-JP" dirty="0" smtClean="0"/>
              <a:t>Pile seed bags keeping distance from the ground and wall as much as possible</a:t>
            </a:r>
            <a:endParaRPr kumimoji="1" lang="en-US" altLang="ja-JP" dirty="0" smtClean="0"/>
          </a:p>
          <a:p>
            <a:pPr marL="0" indent="0">
              <a:buNone/>
            </a:pPr>
            <a:endParaRPr kumimoji="1" lang="en-US" altLang="ja-JP" dirty="0" smtClean="0"/>
          </a:p>
          <a:p>
            <a:pPr marL="0" indent="0">
              <a:buNone/>
            </a:pPr>
            <a:endParaRPr kumimoji="1" lang="en-US" altLang="ja-JP" dirty="0" smtClean="0"/>
          </a:p>
          <a:p>
            <a:pPr marL="0" indent="0">
              <a:buNone/>
            </a:pPr>
            <a:r>
              <a:rPr kumimoji="1" lang="en-US" altLang="ja-JP" dirty="0" smtClean="0"/>
              <a:t>Bagging Material:</a:t>
            </a:r>
          </a:p>
          <a:p>
            <a:r>
              <a:rPr lang="en-US" altLang="ja-JP" dirty="0" smtClean="0"/>
              <a:t>Jute/fabric bag highly prevents seeds from moisture</a:t>
            </a:r>
          </a:p>
          <a:p>
            <a:r>
              <a:rPr lang="en-US" altLang="ja-JP" dirty="0" smtClean="0"/>
              <a:t>Double layer plastic bag prevents more moisture than single layer plastic bag</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2132856"/>
            <a:ext cx="3168352" cy="2232248"/>
          </a:xfrm>
          <a:prstGeom prst="rect">
            <a:avLst/>
          </a:prstGeom>
        </p:spPr>
      </p:pic>
      <p:sp>
        <p:nvSpPr>
          <p:cNvPr id="5" name="テキスト ボックス 4"/>
          <p:cNvSpPr txBox="1"/>
          <p:nvPr/>
        </p:nvSpPr>
        <p:spPr>
          <a:xfrm>
            <a:off x="8604448" y="518"/>
            <a:ext cx="539552" cy="369332"/>
          </a:xfrm>
          <a:prstGeom prst="rect">
            <a:avLst/>
          </a:prstGeom>
          <a:noFill/>
        </p:spPr>
        <p:txBody>
          <a:bodyPr wrap="square" rtlCol="0">
            <a:spAutoFit/>
          </a:bodyPr>
          <a:lstStyle/>
          <a:p>
            <a:r>
              <a:rPr kumimoji="1" lang="en-US" altLang="ja-JP" dirty="0" smtClean="0"/>
              <a:t>12</a:t>
            </a:r>
            <a:endParaRPr kumimoji="1" lang="ja-JP" altLang="en-US" dirty="0"/>
          </a:p>
        </p:txBody>
      </p:sp>
    </p:spTree>
    <p:extLst>
      <p:ext uri="{BB962C8B-B14F-4D97-AF65-F5344CB8AC3E}">
        <p14:creationId xmlns:p14="http://schemas.microsoft.com/office/powerpoint/2010/main" val="1463898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1720" y="260648"/>
            <a:ext cx="4834880" cy="418058"/>
          </a:xfrm>
        </p:spPr>
        <p:txBody>
          <a:bodyPr>
            <a:normAutofit fontScale="90000"/>
          </a:bodyPr>
          <a:lstStyle/>
          <a:p>
            <a:r>
              <a:rPr kumimoji="1" lang="en-US" altLang="ja-JP" sz="2400" dirty="0" smtClean="0"/>
              <a:t>Storing</a:t>
            </a:r>
            <a:endParaRPr kumimoji="1" lang="ja-JP" altLang="en-US" sz="2400" dirty="0"/>
          </a:p>
        </p:txBody>
      </p:sp>
      <p:sp>
        <p:nvSpPr>
          <p:cNvPr id="3" name="コンテンツ プレースホルダー 2"/>
          <p:cNvSpPr>
            <a:spLocks noGrp="1"/>
          </p:cNvSpPr>
          <p:nvPr>
            <p:ph idx="1"/>
          </p:nvPr>
        </p:nvSpPr>
        <p:spPr>
          <a:xfrm>
            <a:off x="179512" y="692696"/>
            <a:ext cx="8856984" cy="6048672"/>
          </a:xfrm>
        </p:spPr>
        <p:txBody>
          <a:bodyPr>
            <a:normAutofit fontScale="92500" lnSpcReduction="20000"/>
          </a:bodyPr>
          <a:lstStyle/>
          <a:p>
            <a:r>
              <a:rPr kumimoji="1" lang="en-US" altLang="ja-JP" dirty="0" smtClean="0"/>
              <a:t>Avoid piling seed bags directly on the ground (floor). Seed bags should be piled on wooden pallet or shelf to prevent moisture to percolate from the ground</a:t>
            </a:r>
          </a:p>
          <a:p>
            <a:r>
              <a:rPr lang="en-US" altLang="ja-JP" dirty="0" smtClean="0"/>
              <a:t>Due to the temperature gap between day and night, walls of a building sometimes get wet by dew condensation.  Direct contact of seed bags to the walls should be avoided</a:t>
            </a:r>
          </a:p>
          <a:p>
            <a:r>
              <a:rPr kumimoji="1" lang="en-US" altLang="ja-JP" dirty="0" smtClean="0"/>
              <a:t>Seeds should be stored in bags. Jute/fabric bag prevents seeds from moisture to a large degree</a:t>
            </a:r>
          </a:p>
          <a:p>
            <a:r>
              <a:rPr lang="en-US" altLang="ja-JP" dirty="0" smtClean="0"/>
              <a:t>If a plastic bag is used for bagging, better to make it double layer to protect seed from moisture</a:t>
            </a:r>
          </a:p>
          <a:p>
            <a:r>
              <a:rPr kumimoji="1" lang="en-US" altLang="ja-JP" dirty="0" smtClean="0">
                <a:solidFill>
                  <a:srgbClr val="FF0000"/>
                </a:solidFill>
              </a:rPr>
              <a:t>Older seeds cause seed quality to deteriorate quicker than fresher seeds. The old seeds should be discarded and renewed the seed stock periodically  </a:t>
            </a:r>
            <a:endParaRPr kumimoji="1" lang="ja-JP" altLang="en-US" dirty="0">
              <a:solidFill>
                <a:srgbClr val="FF0000"/>
              </a:solidFill>
            </a:endParaRPr>
          </a:p>
        </p:txBody>
      </p:sp>
      <p:sp>
        <p:nvSpPr>
          <p:cNvPr id="4" name="テキスト ボックス 3"/>
          <p:cNvSpPr txBox="1"/>
          <p:nvPr/>
        </p:nvSpPr>
        <p:spPr>
          <a:xfrm>
            <a:off x="8604448" y="518"/>
            <a:ext cx="539552" cy="369332"/>
          </a:xfrm>
          <a:prstGeom prst="rect">
            <a:avLst/>
          </a:prstGeom>
          <a:noFill/>
        </p:spPr>
        <p:txBody>
          <a:bodyPr wrap="square" rtlCol="0">
            <a:spAutoFit/>
          </a:bodyPr>
          <a:lstStyle/>
          <a:p>
            <a:r>
              <a:rPr kumimoji="1" lang="en-US" altLang="ja-JP" dirty="0" smtClean="0"/>
              <a:t>12’</a:t>
            </a:r>
            <a:endParaRPr kumimoji="1" lang="ja-JP" altLang="en-US" dirty="0"/>
          </a:p>
        </p:txBody>
      </p:sp>
    </p:spTree>
    <p:extLst>
      <p:ext uri="{BB962C8B-B14F-4D97-AF65-F5344CB8AC3E}">
        <p14:creationId xmlns:p14="http://schemas.microsoft.com/office/powerpoint/2010/main" val="10908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9672" y="0"/>
            <a:ext cx="5976664" cy="994122"/>
          </a:xfrm>
        </p:spPr>
        <p:txBody>
          <a:bodyPr/>
          <a:lstStyle/>
          <a:p>
            <a:r>
              <a:rPr kumimoji="1" lang="en-US" altLang="ja-JP" dirty="0" smtClean="0"/>
              <a:t>Harvest</a:t>
            </a:r>
            <a:endParaRPr kumimoji="1" lang="ja-JP" altLang="en-US" dirty="0"/>
          </a:p>
        </p:txBody>
      </p:sp>
      <p:sp>
        <p:nvSpPr>
          <p:cNvPr id="3" name="コンテンツ プレースホルダー 2"/>
          <p:cNvSpPr>
            <a:spLocks noGrp="1"/>
          </p:cNvSpPr>
          <p:nvPr>
            <p:ph idx="1"/>
          </p:nvPr>
        </p:nvSpPr>
        <p:spPr>
          <a:xfrm>
            <a:off x="179512" y="836712"/>
            <a:ext cx="8784976" cy="6021288"/>
          </a:xfrm>
        </p:spPr>
        <p:txBody>
          <a:bodyPr>
            <a:normAutofit lnSpcReduction="10000"/>
          </a:bodyPr>
          <a:lstStyle/>
          <a:p>
            <a:pPr marL="0" indent="0">
              <a:buNone/>
            </a:pPr>
            <a:r>
              <a:rPr kumimoji="1" lang="en-US" altLang="ja-JP" dirty="0" smtClean="0"/>
              <a:t>Harvest the crops at the right timing</a:t>
            </a:r>
          </a:p>
          <a:p>
            <a:r>
              <a:rPr lang="en-US" altLang="ja-JP" dirty="0" smtClean="0"/>
              <a:t>Half-matured (</a:t>
            </a:r>
            <a:r>
              <a:rPr lang="en-US" altLang="ja-JP" dirty="0" err="1" smtClean="0"/>
              <a:t>brinjal</a:t>
            </a:r>
            <a:r>
              <a:rPr lang="en-US" altLang="ja-JP" dirty="0" smtClean="0"/>
              <a:t>, cucumber, pumpkin, etc.)</a:t>
            </a:r>
          </a:p>
          <a:p>
            <a:pPr marL="1257300" lvl="3" indent="0">
              <a:buNone/>
            </a:pPr>
            <a:r>
              <a:rPr lang="en-US" altLang="ja-JP" sz="3200" dirty="0" smtClean="0"/>
              <a:t>Postharvest ripening          Seed extraction</a:t>
            </a:r>
          </a:p>
          <a:p>
            <a:r>
              <a:rPr kumimoji="1" lang="en-US" altLang="ja-JP" dirty="0" smtClean="0"/>
              <a:t>Full-matured (tomato, okra, capsicum, bitter gourd, Luffa, etc.)           Seed extraction</a:t>
            </a:r>
          </a:p>
          <a:p>
            <a:pPr marL="857250" lvl="1" indent="-457200">
              <a:buFont typeface="Wingdings" panose="05000000000000000000" pitchFamily="2" charset="2"/>
              <a:buChar char="ü"/>
            </a:pPr>
            <a:r>
              <a:rPr lang="en-US" altLang="ja-JP" dirty="0" err="1" smtClean="0"/>
              <a:t>Colour</a:t>
            </a:r>
            <a:endParaRPr lang="en-US" altLang="ja-JP" dirty="0" smtClean="0"/>
          </a:p>
          <a:p>
            <a:pPr marL="857250" lvl="1" indent="-457200">
              <a:buFont typeface="Wingdings" panose="05000000000000000000" pitchFamily="2" charset="2"/>
              <a:buChar char="ü"/>
            </a:pPr>
            <a:r>
              <a:rPr kumimoji="1" lang="en-US" altLang="ja-JP" dirty="0" smtClean="0"/>
              <a:t>Size</a:t>
            </a:r>
          </a:p>
          <a:p>
            <a:pPr marL="857250" lvl="1" indent="-457200">
              <a:buFont typeface="Wingdings" panose="05000000000000000000" pitchFamily="2" charset="2"/>
              <a:buChar char="ü"/>
            </a:pPr>
            <a:r>
              <a:rPr lang="en-US" altLang="ja-JP" dirty="0" smtClean="0"/>
              <a:t>Texture</a:t>
            </a:r>
          </a:p>
          <a:p>
            <a:pPr marL="857250" lvl="1" indent="-457200">
              <a:buFont typeface="Wingdings" panose="05000000000000000000" pitchFamily="2" charset="2"/>
              <a:buChar char="ü"/>
            </a:pPr>
            <a:r>
              <a:rPr kumimoji="1" lang="en-US" altLang="ja-JP" dirty="0" smtClean="0"/>
              <a:t>Dryness</a:t>
            </a:r>
          </a:p>
          <a:p>
            <a:pPr marL="857250" lvl="1" indent="-457200">
              <a:buFont typeface="Wingdings" panose="05000000000000000000" pitchFamily="2" charset="2"/>
              <a:buChar char="ü"/>
            </a:pPr>
            <a:r>
              <a:rPr lang="en-US" altLang="ja-JP" dirty="0" smtClean="0"/>
              <a:t>Days from flowering/pollination</a:t>
            </a:r>
          </a:p>
          <a:p>
            <a:pPr>
              <a:buFont typeface="ＭＳ Ｐ明朝" panose="02020600040205080304" pitchFamily="18" charset="-128"/>
              <a:buChar char="※"/>
            </a:pPr>
            <a:r>
              <a:rPr lang="en-US" altLang="ja-JP" u="sng" dirty="0" smtClean="0">
                <a:solidFill>
                  <a:srgbClr val="FF0000"/>
                </a:solidFill>
              </a:rPr>
              <a:t>DO NOT harvest from Virus or Bacteria infected Plants</a:t>
            </a:r>
          </a:p>
        </p:txBody>
      </p:sp>
      <p:sp>
        <p:nvSpPr>
          <p:cNvPr id="4" name="テキスト ボックス 3"/>
          <p:cNvSpPr txBox="1"/>
          <p:nvPr/>
        </p:nvSpPr>
        <p:spPr>
          <a:xfrm>
            <a:off x="8604448" y="518"/>
            <a:ext cx="539552" cy="369332"/>
          </a:xfrm>
          <a:prstGeom prst="rect">
            <a:avLst/>
          </a:prstGeom>
          <a:noFill/>
        </p:spPr>
        <p:txBody>
          <a:bodyPr wrap="square" rtlCol="0">
            <a:spAutoFit/>
          </a:bodyPr>
          <a:lstStyle/>
          <a:p>
            <a:r>
              <a:rPr lang="en-US" altLang="ja-JP" dirty="0"/>
              <a:t>2</a:t>
            </a:r>
            <a:endParaRPr kumimoji="1" lang="ja-JP" altLang="en-US" dirty="0"/>
          </a:p>
        </p:txBody>
      </p:sp>
      <p:sp>
        <p:nvSpPr>
          <p:cNvPr id="5" name="屈折矢印 4"/>
          <p:cNvSpPr/>
          <p:nvPr/>
        </p:nvSpPr>
        <p:spPr>
          <a:xfrm rot="5400000">
            <a:off x="959896" y="1823717"/>
            <a:ext cx="432048" cy="50405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a:off x="3664924" y="3001709"/>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5076056" y="2024844"/>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28976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9672" y="13905"/>
            <a:ext cx="6048672" cy="490066"/>
          </a:xfrm>
        </p:spPr>
        <p:txBody>
          <a:bodyPr>
            <a:normAutofit/>
          </a:bodyPr>
          <a:lstStyle/>
          <a:p>
            <a:r>
              <a:rPr kumimoji="1" lang="en-US" altLang="ja-JP" sz="2400" dirty="0" smtClean="0"/>
              <a:t>Harvest</a:t>
            </a:r>
            <a:endParaRPr kumimoji="1" lang="ja-JP" altLang="en-US" sz="2400" dirty="0"/>
          </a:p>
        </p:txBody>
      </p:sp>
      <p:sp>
        <p:nvSpPr>
          <p:cNvPr id="3" name="コンテンツ プレースホルダー 2"/>
          <p:cNvSpPr>
            <a:spLocks noGrp="1"/>
          </p:cNvSpPr>
          <p:nvPr>
            <p:ph idx="1"/>
          </p:nvPr>
        </p:nvSpPr>
        <p:spPr>
          <a:xfrm>
            <a:off x="107504" y="548680"/>
            <a:ext cx="8928992" cy="6192688"/>
          </a:xfrm>
        </p:spPr>
        <p:txBody>
          <a:bodyPr>
            <a:normAutofit lnSpcReduction="10000"/>
          </a:bodyPr>
          <a:lstStyle/>
          <a:p>
            <a:r>
              <a:rPr kumimoji="1" lang="en-US" altLang="ja-JP" dirty="0" smtClean="0"/>
              <a:t>Crops should be harvested at the right timing to maximize the quality of harvested seeds</a:t>
            </a:r>
          </a:p>
          <a:p>
            <a:r>
              <a:rPr lang="en-US" altLang="ja-JP" dirty="0" smtClean="0"/>
              <a:t>Some crops can be harvested at half-matured stage to fully mature by postharvest ripening</a:t>
            </a:r>
          </a:p>
          <a:p>
            <a:r>
              <a:rPr lang="en-US" altLang="ja-JP" dirty="0" smtClean="0"/>
              <a:t>The indications of harvesting timing can be recognized by </a:t>
            </a:r>
            <a:r>
              <a:rPr lang="en-US" altLang="ja-JP" dirty="0" err="1" smtClean="0"/>
              <a:t>colour</a:t>
            </a:r>
            <a:r>
              <a:rPr lang="en-US" altLang="ja-JP" dirty="0" smtClean="0"/>
              <a:t>, size, texture, and dryness (cracking)</a:t>
            </a:r>
          </a:p>
          <a:p>
            <a:r>
              <a:rPr kumimoji="1" lang="en-US" altLang="ja-JP" dirty="0" smtClean="0"/>
              <a:t>To know more precise harvesting timing, days from flowering or pollination date can be used</a:t>
            </a:r>
          </a:p>
          <a:p>
            <a:pPr>
              <a:buFont typeface="ＭＳ Ｐ明朝" panose="02020600040205080304" pitchFamily="18" charset="-128"/>
              <a:buChar char="※"/>
            </a:pPr>
            <a:r>
              <a:rPr lang="en-US" altLang="ja-JP" dirty="0" smtClean="0">
                <a:solidFill>
                  <a:srgbClr val="FF0000"/>
                </a:solidFill>
              </a:rPr>
              <a:t>Plants that infected by virus and bacteria should not be harvested</a:t>
            </a:r>
            <a:r>
              <a:rPr lang="ja-JP" altLang="en-US" dirty="0" smtClean="0">
                <a:solidFill>
                  <a:srgbClr val="FF0000"/>
                </a:solidFill>
              </a:rPr>
              <a:t>→ </a:t>
            </a:r>
            <a:r>
              <a:rPr lang="en-US" altLang="ja-JP" dirty="0" smtClean="0">
                <a:solidFill>
                  <a:srgbClr val="FF0000"/>
                </a:solidFill>
              </a:rPr>
              <a:t>pathogens in high possibility translocated to the seeds </a:t>
            </a:r>
            <a:endParaRPr kumimoji="1" lang="ja-JP" altLang="en-US" dirty="0">
              <a:solidFill>
                <a:srgbClr val="FF0000"/>
              </a:solidFill>
            </a:endParaRPr>
          </a:p>
        </p:txBody>
      </p:sp>
      <p:sp>
        <p:nvSpPr>
          <p:cNvPr id="4" name="テキスト ボックス 3"/>
          <p:cNvSpPr txBox="1"/>
          <p:nvPr/>
        </p:nvSpPr>
        <p:spPr>
          <a:xfrm>
            <a:off x="8604448" y="518"/>
            <a:ext cx="539552" cy="369332"/>
          </a:xfrm>
          <a:prstGeom prst="rect">
            <a:avLst/>
          </a:prstGeom>
          <a:noFill/>
        </p:spPr>
        <p:txBody>
          <a:bodyPr wrap="square" rtlCol="0">
            <a:spAutoFit/>
          </a:bodyPr>
          <a:lstStyle/>
          <a:p>
            <a:r>
              <a:rPr lang="en-US" altLang="ja-JP" dirty="0" smtClean="0"/>
              <a:t>2’</a:t>
            </a:r>
            <a:endParaRPr kumimoji="1" lang="ja-JP" altLang="en-US" dirty="0"/>
          </a:p>
        </p:txBody>
      </p:sp>
    </p:spTree>
    <p:extLst>
      <p:ext uri="{BB962C8B-B14F-4D97-AF65-F5344CB8AC3E}">
        <p14:creationId xmlns:p14="http://schemas.microsoft.com/office/powerpoint/2010/main" val="399355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0"/>
            <a:ext cx="7488832" cy="994122"/>
          </a:xfrm>
        </p:spPr>
        <p:txBody>
          <a:bodyPr/>
          <a:lstStyle/>
          <a:p>
            <a:r>
              <a:rPr kumimoji="1" lang="en-US" altLang="ja-JP" dirty="0" smtClean="0"/>
              <a:t>Harvest</a:t>
            </a:r>
            <a:endParaRPr kumimoji="1" lang="ja-JP" altLang="en-US" dirty="0"/>
          </a:p>
        </p:txBody>
      </p:sp>
      <p:sp>
        <p:nvSpPr>
          <p:cNvPr id="3" name="コンテンツ プレースホルダー 2"/>
          <p:cNvSpPr>
            <a:spLocks noGrp="1"/>
          </p:cNvSpPr>
          <p:nvPr>
            <p:ph idx="1"/>
          </p:nvPr>
        </p:nvSpPr>
        <p:spPr>
          <a:xfrm>
            <a:off x="107504" y="908720"/>
            <a:ext cx="8928992" cy="5832648"/>
          </a:xfrm>
        </p:spPr>
        <p:txBody>
          <a:bodyPr/>
          <a:lstStyle/>
          <a:p>
            <a:pPr marL="0" indent="0">
              <a:buNone/>
            </a:pPr>
            <a:r>
              <a:rPr kumimoji="1" lang="en-US" altLang="ja-JP" dirty="0" smtClean="0"/>
              <a:t>Determination of harvesting timing by counting days</a:t>
            </a:r>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r>
              <a:rPr lang="en-US" altLang="ja-JP" u="sng" dirty="0" smtClean="0"/>
              <a:t>Indications of harvesting timing</a:t>
            </a:r>
          </a:p>
          <a:p>
            <a:pPr marL="0" indent="0">
              <a:buNone/>
            </a:pPr>
            <a:endParaRPr kumimoji="1" lang="en-US" altLang="ja-JP" u="sng" dirty="0" smtClean="0"/>
          </a:p>
          <a:p>
            <a:pPr marL="0" indent="0">
              <a:buNone/>
            </a:pPr>
            <a:endParaRPr kumimoji="1" lang="ja-JP" altLang="en-US" dirty="0"/>
          </a:p>
        </p:txBody>
      </p:sp>
      <p:sp>
        <p:nvSpPr>
          <p:cNvPr id="4" name="テキスト ボックス 3"/>
          <p:cNvSpPr txBox="1"/>
          <p:nvPr/>
        </p:nvSpPr>
        <p:spPr>
          <a:xfrm>
            <a:off x="8604448" y="518"/>
            <a:ext cx="539552" cy="369332"/>
          </a:xfrm>
          <a:prstGeom prst="rect">
            <a:avLst/>
          </a:prstGeom>
          <a:noFill/>
        </p:spPr>
        <p:txBody>
          <a:bodyPr wrap="square" rtlCol="0">
            <a:spAutoFit/>
          </a:bodyPr>
          <a:lstStyle/>
          <a:p>
            <a:r>
              <a:rPr lang="en-US" altLang="ja-JP" dirty="0" smtClean="0"/>
              <a:t>3</a:t>
            </a:r>
            <a:endParaRPr kumimoji="1" lang="ja-JP" altLang="en-US" dirty="0"/>
          </a:p>
        </p:txBody>
      </p:sp>
      <p:pic>
        <p:nvPicPr>
          <p:cNvPr id="2050" name="Picture 2" descr="C:\Users\Kyota\Documents\02_スリランカ\マニュアル\Manual Pics\Bitter gourd\Resized\artificial fertiliz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3384376"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yota\AppData\Local\Microsoft\Windows\Temporary Internet Files\Content.IE5\6BBSCVNY\calendar[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8952" y="1567851"/>
            <a:ext cx="3076575" cy="188595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08463" y="3429000"/>
            <a:ext cx="3670489" cy="400110"/>
          </a:xfrm>
          <a:prstGeom prst="rect">
            <a:avLst/>
          </a:prstGeom>
          <a:noFill/>
        </p:spPr>
        <p:txBody>
          <a:bodyPr wrap="square" rtlCol="0">
            <a:spAutoFit/>
          </a:bodyPr>
          <a:lstStyle/>
          <a:p>
            <a:pPr algn="ctr"/>
            <a:r>
              <a:rPr kumimoji="1" lang="en-US" altLang="ja-JP" sz="2000" dirty="0" smtClean="0"/>
              <a:t>Record flowering/pollination date </a:t>
            </a:r>
            <a:endParaRPr kumimoji="1" lang="ja-JP" altLang="en-US" sz="2000" dirty="0"/>
          </a:p>
        </p:txBody>
      </p:sp>
      <p:sp>
        <p:nvSpPr>
          <p:cNvPr id="6" name="テキスト ボックス 5"/>
          <p:cNvSpPr txBox="1"/>
          <p:nvPr/>
        </p:nvSpPr>
        <p:spPr>
          <a:xfrm>
            <a:off x="6660232" y="2072823"/>
            <a:ext cx="2376264" cy="1015663"/>
          </a:xfrm>
          <a:prstGeom prst="rect">
            <a:avLst/>
          </a:prstGeom>
          <a:noFill/>
          <a:ln>
            <a:solidFill>
              <a:schemeClr val="tx1"/>
            </a:solidFill>
          </a:ln>
        </p:spPr>
        <p:txBody>
          <a:bodyPr wrap="square" rtlCol="0">
            <a:spAutoFit/>
          </a:bodyPr>
          <a:lstStyle/>
          <a:p>
            <a:r>
              <a:rPr kumimoji="1" lang="en-US" altLang="ja-JP" sz="2000" dirty="0" smtClean="0"/>
              <a:t>Count the days from the date of flowering/pollination</a:t>
            </a:r>
            <a:endParaRPr kumimoji="1" lang="ja-JP" altLang="en-US" sz="2000" dirty="0"/>
          </a:p>
        </p:txBody>
      </p:sp>
      <p:graphicFrame>
        <p:nvGraphicFramePr>
          <p:cNvPr id="7" name="表 6"/>
          <p:cNvGraphicFramePr>
            <a:graphicFrameLocks noGrp="1"/>
          </p:cNvGraphicFramePr>
          <p:nvPr>
            <p:extLst>
              <p:ext uri="{D42A27DB-BD31-4B8C-83A1-F6EECF244321}">
                <p14:modId xmlns:p14="http://schemas.microsoft.com/office/powerpoint/2010/main" val="723238737"/>
              </p:ext>
            </p:extLst>
          </p:nvPr>
        </p:nvGraphicFramePr>
        <p:xfrm>
          <a:off x="107505" y="4581128"/>
          <a:ext cx="4392488" cy="2123440"/>
        </p:xfrm>
        <a:graphic>
          <a:graphicData uri="http://schemas.openxmlformats.org/drawingml/2006/table">
            <a:tbl>
              <a:tblPr firstRow="1" bandRow="1">
                <a:tableStyleId>{5940675A-B579-460E-94D1-54222C63F5DA}</a:tableStyleId>
              </a:tblPr>
              <a:tblGrid>
                <a:gridCol w="1198765"/>
                <a:gridCol w="1656184"/>
                <a:gridCol w="1537539"/>
              </a:tblGrid>
              <a:tr h="370840">
                <a:tc>
                  <a:txBody>
                    <a:bodyPr/>
                    <a:lstStyle/>
                    <a:p>
                      <a:pPr algn="ctr"/>
                      <a:r>
                        <a:rPr kumimoji="1" lang="en-US" altLang="ja-JP" dirty="0" smtClean="0"/>
                        <a:t>Crop</a:t>
                      </a:r>
                      <a:endParaRPr kumimoji="1" lang="ja-JP" altLang="en-US" dirty="0"/>
                    </a:p>
                  </a:txBody>
                  <a:tcPr anchor="ctr"/>
                </a:tc>
                <a:tc>
                  <a:txBody>
                    <a:bodyPr/>
                    <a:lstStyle/>
                    <a:p>
                      <a:pPr algn="ctr"/>
                      <a:r>
                        <a:rPr kumimoji="1" lang="en-US" altLang="ja-JP" dirty="0" smtClean="0"/>
                        <a:t>Days to harvest</a:t>
                      </a:r>
                      <a:endParaRPr kumimoji="1" lang="ja-JP" altLang="en-US" dirty="0"/>
                    </a:p>
                  </a:txBody>
                  <a:tcPr anchor="ctr"/>
                </a:tc>
                <a:tc>
                  <a:txBody>
                    <a:bodyPr/>
                    <a:lstStyle/>
                    <a:p>
                      <a:pPr algn="ctr"/>
                      <a:r>
                        <a:rPr kumimoji="1" lang="en-US" altLang="ja-JP" dirty="0" smtClean="0"/>
                        <a:t>Postharvest ripening</a:t>
                      </a:r>
                      <a:endParaRPr kumimoji="1" lang="ja-JP" altLang="en-US" dirty="0"/>
                    </a:p>
                  </a:txBody>
                  <a:tcPr anchor="ctr"/>
                </a:tc>
              </a:tr>
              <a:tr h="370840">
                <a:tc>
                  <a:txBody>
                    <a:bodyPr/>
                    <a:lstStyle/>
                    <a:p>
                      <a:pPr algn="ctr"/>
                      <a:r>
                        <a:rPr kumimoji="1" lang="en-US" altLang="ja-JP" dirty="0" smtClean="0"/>
                        <a:t>Tomato</a:t>
                      </a:r>
                      <a:endParaRPr kumimoji="1" lang="ja-JP" altLang="en-US" dirty="0"/>
                    </a:p>
                  </a:txBody>
                  <a:tcPr anchor="ctr"/>
                </a:tc>
                <a:tc>
                  <a:txBody>
                    <a:bodyPr/>
                    <a:lstStyle/>
                    <a:p>
                      <a:pPr algn="ctr"/>
                      <a:r>
                        <a:rPr kumimoji="1" lang="en-US" altLang="ja-JP" dirty="0" smtClean="0"/>
                        <a:t>Around 45 days</a:t>
                      </a:r>
                      <a:endParaRPr kumimoji="1" lang="ja-JP" altLang="en-US" dirty="0"/>
                    </a:p>
                  </a:txBody>
                  <a:tcPr anchor="ctr"/>
                </a:tc>
                <a:tc>
                  <a:txBody>
                    <a:bodyPr/>
                    <a:lstStyle/>
                    <a:p>
                      <a:pPr algn="ctr"/>
                      <a:r>
                        <a:rPr kumimoji="1" lang="en-US" altLang="ja-JP" dirty="0" smtClean="0"/>
                        <a:t>Not necessary</a:t>
                      </a:r>
                      <a:endParaRPr kumimoji="1" lang="ja-JP" altLang="en-US" dirty="0"/>
                    </a:p>
                  </a:txBody>
                  <a:tcPr anchor="ctr"/>
                </a:tc>
              </a:tr>
              <a:tr h="370840">
                <a:tc>
                  <a:txBody>
                    <a:bodyPr/>
                    <a:lstStyle/>
                    <a:p>
                      <a:pPr algn="ctr"/>
                      <a:r>
                        <a:rPr kumimoji="1" lang="en-US" altLang="ja-JP" dirty="0" err="1" smtClean="0"/>
                        <a:t>Brinjal</a:t>
                      </a:r>
                      <a:endParaRPr kumimoji="1" lang="ja-JP" altLang="en-US" dirty="0"/>
                    </a:p>
                  </a:txBody>
                  <a:tcPr anchor="ctr"/>
                </a:tc>
                <a:tc>
                  <a:txBody>
                    <a:bodyPr/>
                    <a:lstStyle/>
                    <a:p>
                      <a:pPr algn="ctr"/>
                      <a:r>
                        <a:rPr kumimoji="1" lang="en-US" altLang="ja-JP" dirty="0" smtClean="0"/>
                        <a:t>Around</a:t>
                      </a:r>
                      <a:r>
                        <a:rPr kumimoji="1" lang="en-US" altLang="ja-JP" baseline="0" dirty="0" smtClean="0"/>
                        <a:t> 50days</a:t>
                      </a:r>
                      <a:endParaRPr kumimoji="1" lang="ja-JP" altLang="en-US" dirty="0"/>
                    </a:p>
                  </a:txBody>
                  <a:tcPr anchor="ctr"/>
                </a:tc>
                <a:tc>
                  <a:txBody>
                    <a:bodyPr/>
                    <a:lstStyle/>
                    <a:p>
                      <a:pPr algn="ctr"/>
                      <a:r>
                        <a:rPr kumimoji="1" lang="en-US" altLang="ja-JP" dirty="0" smtClean="0"/>
                        <a:t>10 – 20days</a:t>
                      </a:r>
                      <a:endParaRPr kumimoji="1" lang="ja-JP" altLang="en-US" dirty="0"/>
                    </a:p>
                  </a:txBody>
                  <a:tcPr anchor="ctr"/>
                </a:tc>
              </a:tr>
              <a:tr h="370840">
                <a:tc>
                  <a:txBody>
                    <a:bodyPr/>
                    <a:lstStyle/>
                    <a:p>
                      <a:pPr algn="ctr"/>
                      <a:r>
                        <a:rPr kumimoji="1" lang="en-US" altLang="ja-JP" dirty="0" smtClean="0"/>
                        <a:t>Capsicum</a:t>
                      </a:r>
                      <a:endParaRPr kumimoji="1" lang="ja-JP" altLang="en-US" dirty="0"/>
                    </a:p>
                  </a:txBody>
                  <a:tcPr anchor="ctr"/>
                </a:tc>
                <a:tc>
                  <a:txBody>
                    <a:bodyPr/>
                    <a:lstStyle/>
                    <a:p>
                      <a:pPr algn="ctr"/>
                      <a:r>
                        <a:rPr kumimoji="1" lang="en-US" altLang="ja-JP" dirty="0" smtClean="0"/>
                        <a:t>60 – 70days</a:t>
                      </a:r>
                      <a:endParaRPr kumimoji="1" lang="ja-JP" altLang="en-US" dirty="0"/>
                    </a:p>
                  </a:txBody>
                  <a:tcPr anchor="ctr"/>
                </a:tc>
                <a:tc>
                  <a:txBody>
                    <a:bodyPr/>
                    <a:lstStyle/>
                    <a:p>
                      <a:pPr algn="ctr"/>
                      <a:r>
                        <a:rPr kumimoji="1" lang="en-US" altLang="ja-JP" dirty="0" smtClean="0"/>
                        <a:t>Not necessary</a:t>
                      </a:r>
                      <a:endParaRPr kumimoji="1" lang="ja-JP" altLang="en-US" dirty="0"/>
                    </a:p>
                  </a:txBody>
                  <a:tcPr anchor="ctr"/>
                </a:tc>
              </a:tr>
              <a:tr h="370840">
                <a:tc>
                  <a:txBody>
                    <a:bodyPr/>
                    <a:lstStyle/>
                    <a:p>
                      <a:pPr algn="ctr"/>
                      <a:r>
                        <a:rPr kumimoji="1" lang="en-US" altLang="ja-JP" dirty="0" smtClean="0"/>
                        <a:t>Cucumber</a:t>
                      </a:r>
                      <a:endParaRPr kumimoji="1" lang="ja-JP" altLang="en-US" dirty="0"/>
                    </a:p>
                  </a:txBody>
                  <a:tcPr anchor="ctr"/>
                </a:tc>
                <a:tc>
                  <a:txBody>
                    <a:bodyPr/>
                    <a:lstStyle/>
                    <a:p>
                      <a:pPr algn="ctr"/>
                      <a:r>
                        <a:rPr kumimoji="1" lang="en-US" altLang="ja-JP" dirty="0" smtClean="0"/>
                        <a:t>30 – 40days</a:t>
                      </a:r>
                      <a:endParaRPr kumimoji="1" lang="ja-JP" altLang="en-US" dirty="0"/>
                    </a:p>
                  </a:txBody>
                  <a:tcPr anchor="ctr"/>
                </a:tc>
                <a:tc>
                  <a:txBody>
                    <a:bodyPr/>
                    <a:lstStyle/>
                    <a:p>
                      <a:pPr algn="ctr"/>
                      <a:r>
                        <a:rPr kumimoji="1" lang="en-US" altLang="ja-JP" dirty="0" smtClean="0"/>
                        <a:t>3 – 10days</a:t>
                      </a:r>
                      <a:endParaRPr kumimoji="1" lang="ja-JP" altLang="en-US" dirty="0"/>
                    </a:p>
                  </a:txBody>
                  <a:tcPr anchor="ct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303235502"/>
              </p:ext>
            </p:extLst>
          </p:nvPr>
        </p:nvGraphicFramePr>
        <p:xfrm>
          <a:off x="4619852" y="4581128"/>
          <a:ext cx="4471349" cy="2123440"/>
        </p:xfrm>
        <a:graphic>
          <a:graphicData uri="http://schemas.openxmlformats.org/drawingml/2006/table">
            <a:tbl>
              <a:tblPr firstRow="1" bandRow="1">
                <a:tableStyleId>{5940675A-B579-460E-94D1-54222C63F5DA}</a:tableStyleId>
              </a:tblPr>
              <a:tblGrid>
                <a:gridCol w="1197806"/>
                <a:gridCol w="1656184"/>
                <a:gridCol w="1617359"/>
              </a:tblGrid>
              <a:tr h="370840">
                <a:tc>
                  <a:txBody>
                    <a:bodyPr/>
                    <a:lstStyle/>
                    <a:p>
                      <a:pPr algn="ctr"/>
                      <a:r>
                        <a:rPr kumimoji="1" lang="en-US" altLang="ja-JP" dirty="0" smtClean="0"/>
                        <a:t>Crop</a:t>
                      </a:r>
                      <a:endParaRPr kumimoji="1" lang="ja-JP" altLang="en-US" dirty="0"/>
                    </a:p>
                  </a:txBody>
                  <a:tcPr anchor="ctr"/>
                </a:tc>
                <a:tc>
                  <a:txBody>
                    <a:bodyPr/>
                    <a:lstStyle/>
                    <a:p>
                      <a:pPr algn="ctr"/>
                      <a:r>
                        <a:rPr kumimoji="1" lang="en-US" altLang="ja-JP" dirty="0" smtClean="0"/>
                        <a:t>Days to harvest</a:t>
                      </a:r>
                      <a:endParaRPr kumimoji="1" lang="ja-JP" altLang="en-US" dirty="0"/>
                    </a:p>
                  </a:txBody>
                  <a:tcPr anchor="ctr"/>
                </a:tc>
                <a:tc>
                  <a:txBody>
                    <a:bodyPr/>
                    <a:lstStyle/>
                    <a:p>
                      <a:pPr algn="ctr"/>
                      <a:r>
                        <a:rPr kumimoji="1" lang="en-US" altLang="ja-JP" dirty="0" smtClean="0"/>
                        <a:t>Postharvest ripening</a:t>
                      </a:r>
                      <a:endParaRPr kumimoji="1" lang="ja-JP" altLang="en-US" dirty="0"/>
                    </a:p>
                  </a:txBody>
                  <a:tcPr anchor="ctr"/>
                </a:tc>
              </a:tr>
              <a:tr h="370840">
                <a:tc>
                  <a:txBody>
                    <a:bodyPr/>
                    <a:lstStyle/>
                    <a:p>
                      <a:pPr algn="ctr"/>
                      <a:r>
                        <a:rPr kumimoji="1" lang="en-US" altLang="ja-JP" dirty="0" smtClean="0"/>
                        <a:t>Pumpkin</a:t>
                      </a:r>
                      <a:endParaRPr kumimoji="1" lang="ja-JP" altLang="en-US" dirty="0"/>
                    </a:p>
                  </a:txBody>
                  <a:tcPr anchor="ctr"/>
                </a:tc>
                <a:tc>
                  <a:txBody>
                    <a:bodyPr/>
                    <a:lstStyle/>
                    <a:p>
                      <a:pPr algn="ctr"/>
                      <a:r>
                        <a:rPr kumimoji="1" lang="en-US" altLang="ja-JP" dirty="0" smtClean="0"/>
                        <a:t>40</a:t>
                      </a:r>
                      <a:r>
                        <a:rPr kumimoji="1" lang="en-US" altLang="ja-JP" baseline="0" dirty="0" smtClean="0"/>
                        <a:t> - 60</a:t>
                      </a:r>
                      <a:r>
                        <a:rPr kumimoji="1" lang="en-US" altLang="ja-JP" dirty="0" smtClean="0"/>
                        <a:t>days</a:t>
                      </a:r>
                      <a:endParaRPr kumimoji="1" lang="ja-JP" altLang="en-US" dirty="0"/>
                    </a:p>
                  </a:txBody>
                  <a:tcPr anchor="ctr"/>
                </a:tc>
                <a:tc>
                  <a:txBody>
                    <a:bodyPr/>
                    <a:lstStyle/>
                    <a:p>
                      <a:pPr algn="ctr"/>
                      <a:r>
                        <a:rPr kumimoji="1" lang="en-US" altLang="ja-JP" dirty="0" smtClean="0"/>
                        <a:t>Around</a:t>
                      </a:r>
                      <a:r>
                        <a:rPr kumimoji="1" lang="en-US" altLang="ja-JP" baseline="0" dirty="0" smtClean="0"/>
                        <a:t> 20days</a:t>
                      </a:r>
                      <a:endParaRPr kumimoji="1" lang="ja-JP" altLang="en-US" dirty="0"/>
                    </a:p>
                  </a:txBody>
                  <a:tcPr anchor="ctr"/>
                </a:tc>
              </a:tr>
              <a:tr h="370840">
                <a:tc>
                  <a:txBody>
                    <a:bodyPr/>
                    <a:lstStyle/>
                    <a:p>
                      <a:pPr algn="ctr"/>
                      <a:r>
                        <a:rPr kumimoji="1" lang="en-US" altLang="ja-JP" dirty="0" smtClean="0"/>
                        <a:t>B.</a:t>
                      </a:r>
                      <a:r>
                        <a:rPr kumimoji="1" lang="en-US" altLang="ja-JP" baseline="0" dirty="0" smtClean="0"/>
                        <a:t> gourd</a:t>
                      </a:r>
                      <a:endParaRPr kumimoji="1" lang="ja-JP" altLang="en-US" dirty="0"/>
                    </a:p>
                  </a:txBody>
                  <a:tcPr anchor="ctr"/>
                </a:tc>
                <a:tc>
                  <a:txBody>
                    <a:bodyPr/>
                    <a:lstStyle/>
                    <a:p>
                      <a:pPr algn="ctr"/>
                      <a:r>
                        <a:rPr kumimoji="1" lang="en-US" altLang="ja-JP" dirty="0" smtClean="0"/>
                        <a:t>Around</a:t>
                      </a:r>
                      <a:r>
                        <a:rPr kumimoji="1" lang="en-US" altLang="ja-JP" baseline="0" dirty="0" smtClean="0"/>
                        <a:t> 30days</a:t>
                      </a:r>
                      <a:endParaRPr kumimoji="1" lang="ja-JP" altLang="en-US" dirty="0"/>
                    </a:p>
                  </a:txBody>
                  <a:tcPr anchor="ctr"/>
                </a:tc>
                <a:tc>
                  <a:txBody>
                    <a:bodyPr/>
                    <a:lstStyle/>
                    <a:p>
                      <a:pPr algn="ctr"/>
                      <a:r>
                        <a:rPr kumimoji="1" lang="en-US" altLang="ja-JP" dirty="0" smtClean="0"/>
                        <a:t>Not</a:t>
                      </a:r>
                      <a:r>
                        <a:rPr kumimoji="1" lang="en-US" altLang="ja-JP" baseline="0" dirty="0" smtClean="0"/>
                        <a:t> necessary</a:t>
                      </a:r>
                      <a:endParaRPr kumimoji="1" lang="ja-JP" altLang="en-US" dirty="0"/>
                    </a:p>
                  </a:txBody>
                  <a:tcPr anchor="ctr"/>
                </a:tc>
              </a:tr>
              <a:tr h="370840">
                <a:tc>
                  <a:txBody>
                    <a:bodyPr/>
                    <a:lstStyle/>
                    <a:p>
                      <a:pPr algn="ctr"/>
                      <a:r>
                        <a:rPr kumimoji="1" lang="en-US" altLang="ja-JP" dirty="0" smtClean="0"/>
                        <a:t>Luffa</a:t>
                      </a:r>
                      <a:endParaRPr kumimoji="1" lang="ja-JP" altLang="en-US" dirty="0"/>
                    </a:p>
                  </a:txBody>
                  <a:tcPr anchor="ctr"/>
                </a:tc>
                <a:tc>
                  <a:txBody>
                    <a:bodyPr/>
                    <a:lstStyle/>
                    <a:p>
                      <a:pPr algn="ctr"/>
                      <a:r>
                        <a:rPr kumimoji="1" lang="en-US" altLang="ja-JP" dirty="0" smtClean="0"/>
                        <a:t>50 – 60days</a:t>
                      </a:r>
                      <a:endParaRPr kumimoji="1" lang="ja-JP" altLang="en-US" dirty="0"/>
                    </a:p>
                  </a:txBody>
                  <a:tcPr anchor="ctr"/>
                </a:tc>
                <a:tc>
                  <a:txBody>
                    <a:bodyPr/>
                    <a:lstStyle/>
                    <a:p>
                      <a:pPr algn="ctr"/>
                      <a:r>
                        <a:rPr kumimoji="1" lang="en-US" altLang="ja-JP" dirty="0" smtClean="0"/>
                        <a:t>Not necessary</a:t>
                      </a:r>
                      <a:endParaRPr kumimoji="1" lang="ja-JP" altLang="en-US" dirty="0"/>
                    </a:p>
                  </a:txBody>
                  <a:tcPr anchor="ctr"/>
                </a:tc>
              </a:tr>
              <a:tr h="370840">
                <a:tc>
                  <a:txBody>
                    <a:bodyPr/>
                    <a:lstStyle/>
                    <a:p>
                      <a:pPr algn="ctr"/>
                      <a:r>
                        <a:rPr kumimoji="1" lang="en-US" altLang="ja-JP" dirty="0" smtClean="0"/>
                        <a:t>W.</a:t>
                      </a:r>
                      <a:r>
                        <a:rPr kumimoji="1" lang="en-US" altLang="ja-JP" baseline="0" dirty="0" smtClean="0"/>
                        <a:t> </a:t>
                      </a:r>
                      <a:r>
                        <a:rPr kumimoji="1" lang="en-US" altLang="ja-JP" dirty="0" smtClean="0"/>
                        <a:t>melon</a:t>
                      </a:r>
                      <a:endParaRPr kumimoji="1" lang="ja-JP" altLang="en-US" dirty="0"/>
                    </a:p>
                  </a:txBody>
                  <a:tcPr anchor="ctr"/>
                </a:tc>
                <a:tc>
                  <a:txBody>
                    <a:bodyPr/>
                    <a:lstStyle/>
                    <a:p>
                      <a:pPr algn="ctr"/>
                      <a:r>
                        <a:rPr kumimoji="1" lang="en-US" altLang="ja-JP" dirty="0" smtClean="0"/>
                        <a:t>30 – 40days</a:t>
                      </a:r>
                      <a:endParaRPr kumimoji="1" lang="ja-JP" altLang="en-US" dirty="0"/>
                    </a:p>
                  </a:txBody>
                  <a:tcPr anchor="ctr"/>
                </a:tc>
                <a:tc>
                  <a:txBody>
                    <a:bodyPr/>
                    <a:lstStyle/>
                    <a:p>
                      <a:pPr algn="ctr"/>
                      <a:r>
                        <a:rPr kumimoji="1" lang="en-US" altLang="ja-JP" dirty="0" smtClean="0"/>
                        <a:t>4 – 5days</a:t>
                      </a:r>
                      <a:endParaRPr kumimoji="1" lang="ja-JP" altLang="en-US" dirty="0"/>
                    </a:p>
                  </a:txBody>
                  <a:tcPr anchor="ctr"/>
                </a:tc>
              </a:tr>
            </a:tbl>
          </a:graphicData>
        </a:graphic>
      </p:graphicFrame>
    </p:spTree>
    <p:extLst>
      <p:ext uri="{BB962C8B-B14F-4D97-AF65-F5344CB8AC3E}">
        <p14:creationId xmlns:p14="http://schemas.microsoft.com/office/powerpoint/2010/main" val="501271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7664" y="116632"/>
            <a:ext cx="5832648" cy="490066"/>
          </a:xfrm>
        </p:spPr>
        <p:txBody>
          <a:bodyPr>
            <a:normAutofit/>
          </a:bodyPr>
          <a:lstStyle/>
          <a:p>
            <a:r>
              <a:rPr kumimoji="1" lang="en-US" altLang="ja-JP" sz="2400" dirty="0" smtClean="0"/>
              <a:t>Harvest</a:t>
            </a:r>
            <a:endParaRPr kumimoji="1" lang="ja-JP" altLang="en-US" sz="2400" dirty="0"/>
          </a:p>
        </p:txBody>
      </p:sp>
      <p:sp>
        <p:nvSpPr>
          <p:cNvPr id="3" name="コンテンツ プレースホルダー 2"/>
          <p:cNvSpPr>
            <a:spLocks noGrp="1"/>
          </p:cNvSpPr>
          <p:nvPr>
            <p:ph idx="1"/>
          </p:nvPr>
        </p:nvSpPr>
        <p:spPr>
          <a:xfrm>
            <a:off x="179512" y="692696"/>
            <a:ext cx="8784976" cy="6048672"/>
          </a:xfrm>
        </p:spPr>
        <p:txBody>
          <a:bodyPr/>
          <a:lstStyle/>
          <a:p>
            <a:pPr marL="0" indent="0">
              <a:buNone/>
            </a:pPr>
            <a:r>
              <a:rPr kumimoji="1" lang="en-US" altLang="ja-JP" dirty="0" smtClean="0"/>
              <a:t>Determine th</a:t>
            </a:r>
            <a:r>
              <a:rPr lang="en-US" altLang="ja-JP" dirty="0" smtClean="0"/>
              <a:t>e harvesting timing by counting days from flowering/pollination</a:t>
            </a:r>
          </a:p>
          <a:p>
            <a:r>
              <a:rPr kumimoji="1" lang="en-US" altLang="ja-JP" dirty="0" smtClean="0"/>
              <a:t>Record the date of flowering/pollination</a:t>
            </a:r>
          </a:p>
          <a:p>
            <a:r>
              <a:rPr lang="en-US" altLang="ja-JP" dirty="0" smtClean="0"/>
              <a:t>Considering flowering/pollination date as the day 1, following day is the day 2, and so on</a:t>
            </a:r>
          </a:p>
          <a:p>
            <a:r>
              <a:rPr kumimoji="1" lang="en-US" altLang="ja-JP" dirty="0" smtClean="0"/>
              <a:t>When counting days reach to the indicated days for the particular crops (showed in table), crops are at the right timing to harvest</a:t>
            </a:r>
            <a:endParaRPr kumimoji="1" lang="ja-JP" altLang="en-US" dirty="0"/>
          </a:p>
        </p:txBody>
      </p:sp>
      <p:sp>
        <p:nvSpPr>
          <p:cNvPr id="4" name="テキスト ボックス 3"/>
          <p:cNvSpPr txBox="1"/>
          <p:nvPr/>
        </p:nvSpPr>
        <p:spPr>
          <a:xfrm>
            <a:off x="8604448" y="518"/>
            <a:ext cx="539552" cy="369332"/>
          </a:xfrm>
          <a:prstGeom prst="rect">
            <a:avLst/>
          </a:prstGeom>
          <a:noFill/>
        </p:spPr>
        <p:txBody>
          <a:bodyPr wrap="square" rtlCol="0">
            <a:spAutoFit/>
          </a:bodyPr>
          <a:lstStyle/>
          <a:p>
            <a:r>
              <a:rPr lang="en-US" altLang="ja-JP" dirty="0" smtClean="0"/>
              <a:t>3’</a:t>
            </a:r>
            <a:endParaRPr kumimoji="1" lang="ja-JP" altLang="en-US" dirty="0"/>
          </a:p>
        </p:txBody>
      </p:sp>
    </p:spTree>
    <p:extLst>
      <p:ext uri="{BB962C8B-B14F-4D97-AF65-F5344CB8AC3E}">
        <p14:creationId xmlns:p14="http://schemas.microsoft.com/office/powerpoint/2010/main" val="2256988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276872"/>
            <a:ext cx="7772400" cy="1323578"/>
          </a:xfrm>
        </p:spPr>
        <p:txBody>
          <a:bodyPr/>
          <a:lstStyle/>
          <a:p>
            <a:r>
              <a:rPr kumimoji="1" lang="en-US" altLang="ja-JP" dirty="0" smtClean="0"/>
              <a:t>Postharvest</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
        <p:nvSpPr>
          <p:cNvPr id="4" name="テキスト ボックス 3"/>
          <p:cNvSpPr txBox="1"/>
          <p:nvPr/>
        </p:nvSpPr>
        <p:spPr>
          <a:xfrm>
            <a:off x="8604448" y="518"/>
            <a:ext cx="539552" cy="369332"/>
          </a:xfrm>
          <a:prstGeom prst="rect">
            <a:avLst/>
          </a:prstGeom>
          <a:noFill/>
        </p:spPr>
        <p:txBody>
          <a:bodyPr wrap="square" rtlCol="0">
            <a:spAutoFit/>
          </a:bodyPr>
          <a:lstStyle/>
          <a:p>
            <a:r>
              <a:rPr lang="en-US" altLang="ja-JP" dirty="0"/>
              <a:t>4</a:t>
            </a:r>
            <a:endParaRPr kumimoji="1" lang="ja-JP" altLang="en-US" dirty="0"/>
          </a:p>
        </p:txBody>
      </p:sp>
      <p:pic>
        <p:nvPicPr>
          <p:cNvPr id="3074" name="Picture 2" descr="C:\Users\Kyota\Documents\02_スリランカ\マニュアル\Manual Pics\Eggplant\Resized\harveste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88" y="3713190"/>
            <a:ext cx="3528392" cy="253365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6876256" y="6309320"/>
            <a:ext cx="1728192" cy="369332"/>
          </a:xfrm>
          <a:prstGeom prst="rect">
            <a:avLst/>
          </a:prstGeom>
          <a:noFill/>
        </p:spPr>
        <p:txBody>
          <a:bodyPr wrap="square" rtlCol="0">
            <a:spAutoFit/>
          </a:bodyPr>
          <a:lstStyle/>
          <a:p>
            <a:pPr algn="ctr"/>
            <a:r>
              <a:rPr kumimoji="1" lang="en-US" altLang="ja-JP" dirty="0" smtClean="0"/>
              <a:t>GVSPP Q18-Q21</a:t>
            </a:r>
            <a:endParaRPr kumimoji="1" lang="ja-JP" altLang="en-US" dirty="0"/>
          </a:p>
        </p:txBody>
      </p:sp>
      <p:pic>
        <p:nvPicPr>
          <p:cNvPr id="3075" name="Picture 3" descr="C:\Users\Kyota\Documents\02_スリランカ\マニュアル\Manual Pics\01_General\Post harvest\Resized\Cleaning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13190"/>
            <a:ext cx="381000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71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999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0"/>
            <a:ext cx="7488832" cy="994122"/>
          </a:xfrm>
        </p:spPr>
        <p:txBody>
          <a:bodyPr/>
          <a:lstStyle/>
          <a:p>
            <a:r>
              <a:rPr kumimoji="1" lang="en-US" altLang="ja-JP" dirty="0" smtClean="0"/>
              <a:t>Postharvest Ripening</a:t>
            </a:r>
            <a:endParaRPr kumimoji="1" lang="ja-JP" altLang="en-US" dirty="0"/>
          </a:p>
        </p:txBody>
      </p:sp>
      <p:sp>
        <p:nvSpPr>
          <p:cNvPr id="3" name="コンテンツ プレースホルダー 2"/>
          <p:cNvSpPr>
            <a:spLocks noGrp="1"/>
          </p:cNvSpPr>
          <p:nvPr>
            <p:ph idx="1"/>
          </p:nvPr>
        </p:nvSpPr>
        <p:spPr>
          <a:xfrm>
            <a:off x="179512" y="980728"/>
            <a:ext cx="8784976" cy="5760640"/>
          </a:xfrm>
        </p:spPr>
        <p:txBody>
          <a:bodyPr>
            <a:normAutofit lnSpcReduction="10000"/>
          </a:bodyPr>
          <a:lstStyle/>
          <a:p>
            <a:pPr marL="0" indent="0">
              <a:buNone/>
            </a:pPr>
            <a:r>
              <a:rPr kumimoji="1" lang="en-US" altLang="ja-JP" dirty="0" smtClean="0"/>
              <a:t>Some crops can be harvested before full-mature, and let the fruits fully matured after harvesting</a:t>
            </a:r>
          </a:p>
          <a:p>
            <a:pPr marL="0" indent="0">
              <a:buNone/>
            </a:pPr>
            <a:endParaRPr kumimoji="1" lang="en-US" altLang="ja-JP" sz="1400" dirty="0" smtClean="0"/>
          </a:p>
          <a:p>
            <a:pPr marL="0" indent="0">
              <a:buNone/>
            </a:pPr>
            <a:r>
              <a:rPr lang="en-US" altLang="ja-JP" u="sng" dirty="0" smtClean="0"/>
              <a:t>Advantage of postharvest ripening</a:t>
            </a:r>
          </a:p>
          <a:p>
            <a:r>
              <a:rPr lang="en-US" altLang="ja-JP" dirty="0" smtClean="0"/>
              <a:t>Improve seed maturity</a:t>
            </a:r>
          </a:p>
          <a:p>
            <a:r>
              <a:rPr lang="en-US" altLang="ja-JP" dirty="0" smtClean="0"/>
              <a:t>Decrease plant stress</a:t>
            </a:r>
          </a:p>
          <a:p>
            <a:r>
              <a:rPr lang="en-US" altLang="ja-JP" dirty="0" smtClean="0"/>
              <a:t>Distribute more nutrients to other fruits</a:t>
            </a:r>
          </a:p>
          <a:p>
            <a:r>
              <a:rPr lang="en-US" altLang="ja-JP" dirty="0" smtClean="0"/>
              <a:t>Minimize the risk of damaging fruits in field</a:t>
            </a:r>
          </a:p>
          <a:p>
            <a:pPr marL="0" indent="0">
              <a:buNone/>
            </a:pPr>
            <a:r>
              <a:rPr lang="en-US" altLang="ja-JP" u="sng" dirty="0" smtClean="0"/>
              <a:t>Method of postharvest ripening</a:t>
            </a:r>
          </a:p>
          <a:p>
            <a:r>
              <a:rPr lang="en-US" altLang="ja-JP" dirty="0" smtClean="0"/>
              <a:t>Store the fruits in well-ventilated and shady place for days after harvesting </a:t>
            </a:r>
          </a:p>
          <a:p>
            <a:pPr marL="0" indent="0">
              <a:buNone/>
            </a:pPr>
            <a:endParaRPr kumimoji="1" lang="ja-JP" altLang="en-US" dirty="0"/>
          </a:p>
        </p:txBody>
      </p:sp>
      <p:sp>
        <p:nvSpPr>
          <p:cNvPr id="5" name="テキスト ボックス 4"/>
          <p:cNvSpPr txBox="1"/>
          <p:nvPr/>
        </p:nvSpPr>
        <p:spPr>
          <a:xfrm>
            <a:off x="8604448" y="518"/>
            <a:ext cx="539552" cy="369332"/>
          </a:xfrm>
          <a:prstGeom prst="rect">
            <a:avLst/>
          </a:prstGeom>
          <a:noFill/>
        </p:spPr>
        <p:txBody>
          <a:bodyPr wrap="square" rtlCol="0">
            <a:spAutoFit/>
          </a:bodyPr>
          <a:lstStyle/>
          <a:p>
            <a:r>
              <a:rPr lang="en-US" altLang="ja-JP" dirty="0" smtClean="0"/>
              <a:t>5</a:t>
            </a:r>
            <a:endParaRPr kumimoji="1" lang="ja-JP" altLang="en-US" dirty="0"/>
          </a:p>
        </p:txBody>
      </p:sp>
    </p:spTree>
    <p:extLst>
      <p:ext uri="{BB962C8B-B14F-4D97-AF65-F5344CB8AC3E}">
        <p14:creationId xmlns:p14="http://schemas.microsoft.com/office/powerpoint/2010/main" val="7012883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TotalTime>
  <Words>1612</Words>
  <Application>Microsoft Office PowerPoint</Application>
  <PresentationFormat>画面に合わせる (4:3)</PresentationFormat>
  <Paragraphs>260</Paragraphs>
  <Slides>24</Slides>
  <Notes>0</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Office ​​テーマ</vt:lpstr>
      <vt:lpstr>Harvest</vt:lpstr>
      <vt:lpstr>PowerPoint プレゼンテーション</vt:lpstr>
      <vt:lpstr>Harvest</vt:lpstr>
      <vt:lpstr>Harvest</vt:lpstr>
      <vt:lpstr>Harvest</vt:lpstr>
      <vt:lpstr>Harvest</vt:lpstr>
      <vt:lpstr>Postharvest</vt:lpstr>
      <vt:lpstr>PowerPoint プレゼンテーション</vt:lpstr>
      <vt:lpstr>Postharvest Ripening</vt:lpstr>
      <vt:lpstr>Postharvest Ripening</vt:lpstr>
      <vt:lpstr>Effect of Postharvest Ripening</vt:lpstr>
      <vt:lpstr>Effect of Postharvest Ripening</vt:lpstr>
      <vt:lpstr>Seed Extraction</vt:lpstr>
      <vt:lpstr>Seed Extraction</vt:lpstr>
      <vt:lpstr>Drying</vt:lpstr>
      <vt:lpstr>Drying</vt:lpstr>
      <vt:lpstr>Drying</vt:lpstr>
      <vt:lpstr>Drying</vt:lpstr>
      <vt:lpstr>Cleaning</vt:lpstr>
      <vt:lpstr>Cleaning</vt:lpstr>
      <vt:lpstr>Storing</vt:lpstr>
      <vt:lpstr>Storing</vt:lpstr>
      <vt:lpstr>Storing</vt:lpstr>
      <vt:lpstr>Storing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Harvest</dc:title>
  <dc:creator>Kyota Iizuka</dc:creator>
  <cp:lastModifiedBy>Kyota Iizuka</cp:lastModifiedBy>
  <cp:revision>46</cp:revision>
  <dcterms:created xsi:type="dcterms:W3CDTF">2017-03-02T04:11:17Z</dcterms:created>
  <dcterms:modified xsi:type="dcterms:W3CDTF">2017-03-10T07:12:09Z</dcterms:modified>
</cp:coreProperties>
</file>