
<file path=[Content_Types].xml><?xml version="1.0" encoding="utf-8"?>
<Types xmlns="http://schemas.openxmlformats.org/package/2006/content-types">
  <Default Extension="tmp" ContentType="image/png"/>
  <Default Extension="png" ContentType="image/png"/>
  <Default Extension="jpeg" ContentType="image/jpeg"/>
  <Default Extension="rels" ContentType="application/vnd.openxmlformats-package.relationships+xml"/>
  <Default Extension="xml" ContentType="application/xml"/>
  <Default Extension="tiff" ContentType="image/tif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56" r:id="rId2"/>
    <p:sldId id="292" r:id="rId3"/>
    <p:sldId id="257" r:id="rId4"/>
    <p:sldId id="258" r:id="rId5"/>
    <p:sldId id="259" r:id="rId6"/>
    <p:sldId id="260" r:id="rId7"/>
    <p:sldId id="261" r:id="rId8"/>
    <p:sldId id="262" r:id="rId9"/>
    <p:sldId id="263" r:id="rId10"/>
    <p:sldId id="293" r:id="rId11"/>
    <p:sldId id="264" r:id="rId12"/>
    <p:sldId id="265" r:id="rId13"/>
    <p:sldId id="266" r:id="rId14"/>
    <p:sldId id="267" r:id="rId15"/>
    <p:sldId id="268" r:id="rId16"/>
    <p:sldId id="269" r:id="rId17"/>
    <p:sldId id="270" r:id="rId18"/>
    <p:sldId id="294" r:id="rId19"/>
    <p:sldId id="271" r:id="rId20"/>
    <p:sldId id="278" r:id="rId21"/>
    <p:sldId id="272" r:id="rId22"/>
    <p:sldId id="279" r:id="rId23"/>
    <p:sldId id="273" r:id="rId24"/>
    <p:sldId id="280" r:id="rId25"/>
    <p:sldId id="274" r:id="rId26"/>
    <p:sldId id="281" r:id="rId27"/>
    <p:sldId id="275" r:id="rId28"/>
    <p:sldId id="282" r:id="rId29"/>
    <p:sldId id="276" r:id="rId30"/>
    <p:sldId id="283" r:id="rId31"/>
    <p:sldId id="277" r:id="rId32"/>
    <p:sldId id="284" r:id="rId33"/>
    <p:sldId id="285" r:id="rId34"/>
    <p:sldId id="295" r:id="rId35"/>
    <p:sldId id="286" r:id="rId36"/>
    <p:sldId id="287" r:id="rId37"/>
    <p:sldId id="289" r:id="rId38"/>
    <p:sldId id="288" r:id="rId39"/>
    <p:sldId id="290" r:id="rId40"/>
    <p:sldId id="291" r:id="rId41"/>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218285214348207"/>
          <c:y val="7.9178331875182265E-2"/>
          <c:w val="0.71685870516185479"/>
          <c:h val="0.73076771653543304"/>
        </c:manualLayout>
      </c:layout>
      <c:lineChart>
        <c:grouping val="standard"/>
        <c:varyColors val="0"/>
        <c:ser>
          <c:idx val="0"/>
          <c:order val="0"/>
          <c:tx>
            <c:strRef>
              <c:f>Sheet1!$B$3</c:f>
              <c:strCache>
                <c:ptCount val="1"/>
                <c:pt idx="0">
                  <c:v>T1</c:v>
                </c:pt>
              </c:strCache>
            </c:strRef>
          </c:tx>
          <c:marker>
            <c:symbol val="none"/>
          </c:marker>
          <c:cat>
            <c:numRef>
              <c:f>Sheet1!$A$4:$A$14</c:f>
              <c:numCache>
                <c:formatCode>General</c:formatCode>
                <c:ptCount val="11"/>
                <c:pt idx="0">
                  <c:v>0</c:v>
                </c:pt>
                <c:pt idx="1">
                  <c:v>1</c:v>
                </c:pt>
                <c:pt idx="2">
                  <c:v>2</c:v>
                </c:pt>
                <c:pt idx="3">
                  <c:v>3</c:v>
                </c:pt>
                <c:pt idx="4">
                  <c:v>4</c:v>
                </c:pt>
                <c:pt idx="5">
                  <c:v>5</c:v>
                </c:pt>
                <c:pt idx="6">
                  <c:v>6</c:v>
                </c:pt>
                <c:pt idx="7">
                  <c:v>7</c:v>
                </c:pt>
                <c:pt idx="8">
                  <c:v>8</c:v>
                </c:pt>
                <c:pt idx="9">
                  <c:v>9</c:v>
                </c:pt>
                <c:pt idx="10">
                  <c:v>10</c:v>
                </c:pt>
              </c:numCache>
            </c:numRef>
          </c:cat>
          <c:val>
            <c:numRef>
              <c:f>Sheet1!$B$4:$B$14</c:f>
              <c:numCache>
                <c:formatCode>General</c:formatCode>
                <c:ptCount val="11"/>
                <c:pt idx="1">
                  <c:v>93</c:v>
                </c:pt>
                <c:pt idx="2">
                  <c:v>96</c:v>
                </c:pt>
                <c:pt idx="3">
                  <c:v>95</c:v>
                </c:pt>
              </c:numCache>
            </c:numRef>
          </c:val>
          <c:smooth val="0"/>
        </c:ser>
        <c:ser>
          <c:idx val="1"/>
          <c:order val="1"/>
          <c:tx>
            <c:strRef>
              <c:f>Sheet1!$C$3</c:f>
              <c:strCache>
                <c:ptCount val="1"/>
                <c:pt idx="0">
                  <c:v>T2</c:v>
                </c:pt>
              </c:strCache>
            </c:strRef>
          </c:tx>
          <c:marker>
            <c:symbol val="none"/>
          </c:marker>
          <c:cat>
            <c:numRef>
              <c:f>Sheet1!$A$4:$A$14</c:f>
              <c:numCache>
                <c:formatCode>General</c:formatCode>
                <c:ptCount val="11"/>
                <c:pt idx="0">
                  <c:v>0</c:v>
                </c:pt>
                <c:pt idx="1">
                  <c:v>1</c:v>
                </c:pt>
                <c:pt idx="2">
                  <c:v>2</c:v>
                </c:pt>
                <c:pt idx="3">
                  <c:v>3</c:v>
                </c:pt>
                <c:pt idx="4">
                  <c:v>4</c:v>
                </c:pt>
                <c:pt idx="5">
                  <c:v>5</c:v>
                </c:pt>
                <c:pt idx="6">
                  <c:v>6</c:v>
                </c:pt>
                <c:pt idx="7">
                  <c:v>7</c:v>
                </c:pt>
                <c:pt idx="8">
                  <c:v>8</c:v>
                </c:pt>
                <c:pt idx="9">
                  <c:v>9</c:v>
                </c:pt>
                <c:pt idx="10">
                  <c:v>10</c:v>
                </c:pt>
              </c:numCache>
            </c:numRef>
          </c:cat>
          <c:val>
            <c:numRef>
              <c:f>Sheet1!$C$4:$C$14</c:f>
              <c:numCache>
                <c:formatCode>General</c:formatCode>
                <c:ptCount val="11"/>
                <c:pt idx="1">
                  <c:v>92</c:v>
                </c:pt>
                <c:pt idx="2">
                  <c:v>93</c:v>
                </c:pt>
                <c:pt idx="3">
                  <c:v>94</c:v>
                </c:pt>
                <c:pt idx="4">
                  <c:v>91</c:v>
                </c:pt>
              </c:numCache>
            </c:numRef>
          </c:val>
          <c:smooth val="0"/>
        </c:ser>
        <c:ser>
          <c:idx val="2"/>
          <c:order val="2"/>
          <c:tx>
            <c:strRef>
              <c:f>Sheet1!$D$3</c:f>
              <c:strCache>
                <c:ptCount val="1"/>
                <c:pt idx="0">
                  <c:v>T3</c:v>
                </c:pt>
              </c:strCache>
            </c:strRef>
          </c:tx>
          <c:marker>
            <c:symbol val="none"/>
          </c:marker>
          <c:cat>
            <c:numRef>
              <c:f>Sheet1!$A$4:$A$14</c:f>
              <c:numCache>
                <c:formatCode>General</c:formatCode>
                <c:ptCount val="11"/>
                <c:pt idx="0">
                  <c:v>0</c:v>
                </c:pt>
                <c:pt idx="1">
                  <c:v>1</c:v>
                </c:pt>
                <c:pt idx="2">
                  <c:v>2</c:v>
                </c:pt>
                <c:pt idx="3">
                  <c:v>3</c:v>
                </c:pt>
                <c:pt idx="4">
                  <c:v>4</c:v>
                </c:pt>
                <c:pt idx="5">
                  <c:v>5</c:v>
                </c:pt>
                <c:pt idx="6">
                  <c:v>6</c:v>
                </c:pt>
                <c:pt idx="7">
                  <c:v>7</c:v>
                </c:pt>
                <c:pt idx="8">
                  <c:v>8</c:v>
                </c:pt>
                <c:pt idx="9">
                  <c:v>9</c:v>
                </c:pt>
                <c:pt idx="10">
                  <c:v>10</c:v>
                </c:pt>
              </c:numCache>
            </c:numRef>
          </c:cat>
          <c:val>
            <c:numRef>
              <c:f>Sheet1!$D$4:$D$14</c:f>
              <c:numCache>
                <c:formatCode>General</c:formatCode>
                <c:ptCount val="11"/>
                <c:pt idx="1">
                  <c:v>89</c:v>
                </c:pt>
                <c:pt idx="2">
                  <c:v>92</c:v>
                </c:pt>
                <c:pt idx="3">
                  <c:v>87</c:v>
                </c:pt>
                <c:pt idx="4">
                  <c:v>92</c:v>
                </c:pt>
                <c:pt idx="5">
                  <c:v>86</c:v>
                </c:pt>
              </c:numCache>
            </c:numRef>
          </c:val>
          <c:smooth val="0"/>
        </c:ser>
        <c:ser>
          <c:idx val="3"/>
          <c:order val="3"/>
          <c:tx>
            <c:strRef>
              <c:f>Sheet1!$E$3</c:f>
              <c:strCache>
                <c:ptCount val="1"/>
                <c:pt idx="0">
                  <c:v>T4</c:v>
                </c:pt>
              </c:strCache>
            </c:strRef>
          </c:tx>
          <c:marker>
            <c:symbol val="none"/>
          </c:marker>
          <c:cat>
            <c:numRef>
              <c:f>Sheet1!$A$4:$A$14</c:f>
              <c:numCache>
                <c:formatCode>General</c:formatCode>
                <c:ptCount val="11"/>
                <c:pt idx="0">
                  <c:v>0</c:v>
                </c:pt>
                <c:pt idx="1">
                  <c:v>1</c:v>
                </c:pt>
                <c:pt idx="2">
                  <c:v>2</c:v>
                </c:pt>
                <c:pt idx="3">
                  <c:v>3</c:v>
                </c:pt>
                <c:pt idx="4">
                  <c:v>4</c:v>
                </c:pt>
                <c:pt idx="5">
                  <c:v>5</c:v>
                </c:pt>
                <c:pt idx="6">
                  <c:v>6</c:v>
                </c:pt>
                <c:pt idx="7">
                  <c:v>7</c:v>
                </c:pt>
                <c:pt idx="8">
                  <c:v>8</c:v>
                </c:pt>
                <c:pt idx="9">
                  <c:v>9</c:v>
                </c:pt>
                <c:pt idx="10">
                  <c:v>10</c:v>
                </c:pt>
              </c:numCache>
            </c:numRef>
          </c:cat>
          <c:val>
            <c:numRef>
              <c:f>Sheet1!$E$4:$E$14</c:f>
              <c:numCache>
                <c:formatCode>General</c:formatCode>
                <c:ptCount val="11"/>
                <c:pt idx="1">
                  <c:v>82</c:v>
                </c:pt>
                <c:pt idx="2">
                  <c:v>83</c:v>
                </c:pt>
                <c:pt idx="3">
                  <c:v>83</c:v>
                </c:pt>
                <c:pt idx="4">
                  <c:v>82</c:v>
                </c:pt>
                <c:pt idx="5">
                  <c:v>79</c:v>
                </c:pt>
                <c:pt idx="6">
                  <c:v>76</c:v>
                </c:pt>
                <c:pt idx="7">
                  <c:v>73</c:v>
                </c:pt>
                <c:pt idx="8">
                  <c:v>67</c:v>
                </c:pt>
              </c:numCache>
            </c:numRef>
          </c:val>
          <c:smooth val="0"/>
        </c:ser>
        <c:dLbls>
          <c:showLegendKey val="0"/>
          <c:showVal val="0"/>
          <c:showCatName val="0"/>
          <c:showSerName val="0"/>
          <c:showPercent val="0"/>
          <c:showBubbleSize val="0"/>
        </c:dLbls>
        <c:smooth val="0"/>
        <c:axId val="591731096"/>
        <c:axId val="591729136"/>
      </c:lineChart>
      <c:catAx>
        <c:axId val="591731096"/>
        <c:scaling>
          <c:orientation val="minMax"/>
        </c:scaling>
        <c:delete val="0"/>
        <c:axPos val="b"/>
        <c:title>
          <c:tx>
            <c:rich>
              <a:bodyPr/>
              <a:lstStyle/>
              <a:p>
                <a:pPr>
                  <a:defRPr lang="ja-JP"/>
                </a:pPr>
                <a:r>
                  <a:rPr lang="en-US" altLang="en-US"/>
                  <a:t>Number of harvest</a:t>
                </a:r>
              </a:p>
            </c:rich>
          </c:tx>
          <c:overlay val="0"/>
        </c:title>
        <c:numFmt formatCode="General" sourceLinked="1"/>
        <c:majorTickMark val="out"/>
        <c:minorTickMark val="none"/>
        <c:tickLblPos val="nextTo"/>
        <c:txPr>
          <a:bodyPr/>
          <a:lstStyle/>
          <a:p>
            <a:pPr>
              <a:defRPr lang="ja-JP"/>
            </a:pPr>
            <a:endParaRPr lang="en-US"/>
          </a:p>
        </c:txPr>
        <c:crossAx val="591729136"/>
        <c:crosses val="autoZero"/>
        <c:auto val="1"/>
        <c:lblAlgn val="ctr"/>
        <c:lblOffset val="100"/>
        <c:noMultiLvlLbl val="0"/>
      </c:catAx>
      <c:valAx>
        <c:axId val="591729136"/>
        <c:scaling>
          <c:orientation val="minMax"/>
          <c:max val="100"/>
          <c:min val="50"/>
        </c:scaling>
        <c:delete val="0"/>
        <c:axPos val="l"/>
        <c:majorGridlines/>
        <c:title>
          <c:tx>
            <c:rich>
              <a:bodyPr/>
              <a:lstStyle/>
              <a:p>
                <a:pPr>
                  <a:defRPr lang="ja-JP"/>
                </a:pPr>
                <a:r>
                  <a:rPr lang="en-US" altLang="en-US"/>
                  <a:t>Germination %</a:t>
                </a:r>
              </a:p>
            </c:rich>
          </c:tx>
          <c:overlay val="0"/>
        </c:title>
        <c:numFmt formatCode="General" sourceLinked="1"/>
        <c:majorTickMark val="out"/>
        <c:minorTickMark val="none"/>
        <c:tickLblPos val="nextTo"/>
        <c:txPr>
          <a:bodyPr/>
          <a:lstStyle/>
          <a:p>
            <a:pPr>
              <a:defRPr lang="ja-JP"/>
            </a:pPr>
            <a:endParaRPr lang="en-US"/>
          </a:p>
        </c:txPr>
        <c:crossAx val="591731096"/>
        <c:crosses val="autoZero"/>
        <c:crossBetween val="between"/>
      </c:valAx>
    </c:plotArea>
    <c:legend>
      <c:legendPos val="r"/>
      <c:overlay val="0"/>
      <c:txPr>
        <a:bodyPr/>
        <a:lstStyle/>
        <a:p>
          <a:pPr>
            <a:defRPr lang="ja-JP"/>
          </a:pPr>
          <a:endParaRPr lang="en-US"/>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Sheet1!$B$18</c:f>
              <c:strCache>
                <c:ptCount val="1"/>
                <c:pt idx="0">
                  <c:v>T1</c:v>
                </c:pt>
              </c:strCache>
            </c:strRef>
          </c:tx>
          <c:marker>
            <c:symbol val="none"/>
          </c:marker>
          <c:cat>
            <c:numRef>
              <c:f>Sheet1!$A$19:$A$29</c:f>
              <c:numCache>
                <c:formatCode>General</c:formatCode>
                <c:ptCount val="11"/>
                <c:pt idx="0">
                  <c:v>0</c:v>
                </c:pt>
                <c:pt idx="1">
                  <c:v>1</c:v>
                </c:pt>
                <c:pt idx="2">
                  <c:v>2</c:v>
                </c:pt>
                <c:pt idx="3">
                  <c:v>3</c:v>
                </c:pt>
                <c:pt idx="4">
                  <c:v>4</c:v>
                </c:pt>
                <c:pt idx="5">
                  <c:v>5</c:v>
                </c:pt>
                <c:pt idx="6">
                  <c:v>6</c:v>
                </c:pt>
                <c:pt idx="7">
                  <c:v>7</c:v>
                </c:pt>
                <c:pt idx="8">
                  <c:v>8</c:v>
                </c:pt>
                <c:pt idx="9">
                  <c:v>9</c:v>
                </c:pt>
                <c:pt idx="10">
                  <c:v>10</c:v>
                </c:pt>
              </c:numCache>
            </c:numRef>
          </c:cat>
          <c:val>
            <c:numRef>
              <c:f>Sheet1!$B$19:$B$29</c:f>
              <c:numCache>
                <c:formatCode>0.00_ </c:formatCode>
                <c:ptCount val="11"/>
                <c:pt idx="1">
                  <c:v>100</c:v>
                </c:pt>
                <c:pt idx="2">
                  <c:v>99.4</c:v>
                </c:pt>
                <c:pt idx="3">
                  <c:v>99.4</c:v>
                </c:pt>
              </c:numCache>
            </c:numRef>
          </c:val>
          <c:smooth val="0"/>
        </c:ser>
        <c:ser>
          <c:idx val="1"/>
          <c:order val="1"/>
          <c:tx>
            <c:strRef>
              <c:f>Sheet1!$C$18</c:f>
              <c:strCache>
                <c:ptCount val="1"/>
                <c:pt idx="0">
                  <c:v>T2</c:v>
                </c:pt>
              </c:strCache>
            </c:strRef>
          </c:tx>
          <c:marker>
            <c:symbol val="none"/>
          </c:marker>
          <c:cat>
            <c:numRef>
              <c:f>Sheet1!$A$19:$A$29</c:f>
              <c:numCache>
                <c:formatCode>General</c:formatCode>
                <c:ptCount val="11"/>
                <c:pt idx="0">
                  <c:v>0</c:v>
                </c:pt>
                <c:pt idx="1">
                  <c:v>1</c:v>
                </c:pt>
                <c:pt idx="2">
                  <c:v>2</c:v>
                </c:pt>
                <c:pt idx="3">
                  <c:v>3</c:v>
                </c:pt>
                <c:pt idx="4">
                  <c:v>4</c:v>
                </c:pt>
                <c:pt idx="5">
                  <c:v>5</c:v>
                </c:pt>
                <c:pt idx="6">
                  <c:v>6</c:v>
                </c:pt>
                <c:pt idx="7">
                  <c:v>7</c:v>
                </c:pt>
                <c:pt idx="8">
                  <c:v>8</c:v>
                </c:pt>
                <c:pt idx="9">
                  <c:v>9</c:v>
                </c:pt>
                <c:pt idx="10">
                  <c:v>10</c:v>
                </c:pt>
              </c:numCache>
            </c:numRef>
          </c:cat>
          <c:val>
            <c:numRef>
              <c:f>Sheet1!$C$19:$C$29</c:f>
              <c:numCache>
                <c:formatCode>0.00_ </c:formatCode>
                <c:ptCount val="11"/>
                <c:pt idx="1">
                  <c:v>98.7</c:v>
                </c:pt>
                <c:pt idx="2">
                  <c:v>98.7</c:v>
                </c:pt>
                <c:pt idx="3">
                  <c:v>99.3</c:v>
                </c:pt>
                <c:pt idx="4">
                  <c:v>98.9</c:v>
                </c:pt>
                <c:pt idx="5">
                  <c:v>99.2</c:v>
                </c:pt>
              </c:numCache>
            </c:numRef>
          </c:val>
          <c:smooth val="0"/>
        </c:ser>
        <c:ser>
          <c:idx val="2"/>
          <c:order val="2"/>
          <c:tx>
            <c:strRef>
              <c:f>Sheet1!$D$18</c:f>
              <c:strCache>
                <c:ptCount val="1"/>
                <c:pt idx="0">
                  <c:v>T3</c:v>
                </c:pt>
              </c:strCache>
            </c:strRef>
          </c:tx>
          <c:marker>
            <c:symbol val="none"/>
          </c:marker>
          <c:cat>
            <c:numRef>
              <c:f>Sheet1!$A$19:$A$29</c:f>
              <c:numCache>
                <c:formatCode>General</c:formatCode>
                <c:ptCount val="11"/>
                <c:pt idx="0">
                  <c:v>0</c:v>
                </c:pt>
                <c:pt idx="1">
                  <c:v>1</c:v>
                </c:pt>
                <c:pt idx="2">
                  <c:v>2</c:v>
                </c:pt>
                <c:pt idx="3">
                  <c:v>3</c:v>
                </c:pt>
                <c:pt idx="4">
                  <c:v>4</c:v>
                </c:pt>
                <c:pt idx="5">
                  <c:v>5</c:v>
                </c:pt>
                <c:pt idx="6">
                  <c:v>6</c:v>
                </c:pt>
                <c:pt idx="7">
                  <c:v>7</c:v>
                </c:pt>
                <c:pt idx="8">
                  <c:v>8</c:v>
                </c:pt>
                <c:pt idx="9">
                  <c:v>9</c:v>
                </c:pt>
                <c:pt idx="10">
                  <c:v>10</c:v>
                </c:pt>
              </c:numCache>
            </c:numRef>
          </c:cat>
          <c:val>
            <c:numRef>
              <c:f>Sheet1!$D$19:$D$29</c:f>
              <c:numCache>
                <c:formatCode>0.00_ </c:formatCode>
                <c:ptCount val="11"/>
                <c:pt idx="1">
                  <c:v>98.7</c:v>
                </c:pt>
                <c:pt idx="2">
                  <c:v>98.7</c:v>
                </c:pt>
                <c:pt idx="3">
                  <c:v>99.2</c:v>
                </c:pt>
                <c:pt idx="4">
                  <c:v>98</c:v>
                </c:pt>
                <c:pt idx="5">
                  <c:v>98</c:v>
                </c:pt>
                <c:pt idx="6">
                  <c:v>98.7</c:v>
                </c:pt>
              </c:numCache>
            </c:numRef>
          </c:val>
          <c:smooth val="0"/>
        </c:ser>
        <c:ser>
          <c:idx val="3"/>
          <c:order val="3"/>
          <c:tx>
            <c:strRef>
              <c:f>Sheet1!$E$18</c:f>
              <c:strCache>
                <c:ptCount val="1"/>
                <c:pt idx="0">
                  <c:v>T4</c:v>
                </c:pt>
              </c:strCache>
            </c:strRef>
          </c:tx>
          <c:marker>
            <c:symbol val="none"/>
          </c:marker>
          <c:cat>
            <c:numRef>
              <c:f>Sheet1!$A$19:$A$29</c:f>
              <c:numCache>
                <c:formatCode>General</c:formatCode>
                <c:ptCount val="11"/>
                <c:pt idx="0">
                  <c:v>0</c:v>
                </c:pt>
                <c:pt idx="1">
                  <c:v>1</c:v>
                </c:pt>
                <c:pt idx="2">
                  <c:v>2</c:v>
                </c:pt>
                <c:pt idx="3">
                  <c:v>3</c:v>
                </c:pt>
                <c:pt idx="4">
                  <c:v>4</c:v>
                </c:pt>
                <c:pt idx="5">
                  <c:v>5</c:v>
                </c:pt>
                <c:pt idx="6">
                  <c:v>6</c:v>
                </c:pt>
                <c:pt idx="7">
                  <c:v>7</c:v>
                </c:pt>
                <c:pt idx="8">
                  <c:v>8</c:v>
                </c:pt>
                <c:pt idx="9">
                  <c:v>9</c:v>
                </c:pt>
                <c:pt idx="10">
                  <c:v>10</c:v>
                </c:pt>
              </c:numCache>
            </c:numRef>
          </c:cat>
          <c:val>
            <c:numRef>
              <c:f>Sheet1!$E$19:$E$29</c:f>
              <c:numCache>
                <c:formatCode>0.00_ </c:formatCode>
                <c:ptCount val="11"/>
                <c:pt idx="1">
                  <c:v>98</c:v>
                </c:pt>
                <c:pt idx="2">
                  <c:v>100</c:v>
                </c:pt>
                <c:pt idx="3">
                  <c:v>98.6</c:v>
                </c:pt>
                <c:pt idx="4">
                  <c:v>99.3</c:v>
                </c:pt>
                <c:pt idx="5">
                  <c:v>95.3</c:v>
                </c:pt>
                <c:pt idx="6">
                  <c:v>96</c:v>
                </c:pt>
                <c:pt idx="7">
                  <c:v>97.9</c:v>
                </c:pt>
                <c:pt idx="8">
                  <c:v>97</c:v>
                </c:pt>
              </c:numCache>
            </c:numRef>
          </c:val>
          <c:smooth val="0"/>
        </c:ser>
        <c:dLbls>
          <c:showLegendKey val="0"/>
          <c:showVal val="0"/>
          <c:showCatName val="0"/>
          <c:showSerName val="0"/>
          <c:showPercent val="0"/>
          <c:showBubbleSize val="0"/>
        </c:dLbls>
        <c:smooth val="0"/>
        <c:axId val="591727176"/>
        <c:axId val="591725608"/>
      </c:lineChart>
      <c:catAx>
        <c:axId val="591727176"/>
        <c:scaling>
          <c:orientation val="minMax"/>
        </c:scaling>
        <c:delete val="0"/>
        <c:axPos val="b"/>
        <c:title>
          <c:tx>
            <c:rich>
              <a:bodyPr/>
              <a:lstStyle/>
              <a:p>
                <a:pPr>
                  <a:defRPr lang="ja-JP"/>
                </a:pPr>
                <a:r>
                  <a:rPr lang="en-US" altLang="en-US"/>
                  <a:t>Number of harvest</a:t>
                </a:r>
              </a:p>
            </c:rich>
          </c:tx>
          <c:overlay val="0"/>
        </c:title>
        <c:numFmt formatCode="General" sourceLinked="1"/>
        <c:majorTickMark val="out"/>
        <c:minorTickMark val="none"/>
        <c:tickLblPos val="nextTo"/>
        <c:txPr>
          <a:bodyPr/>
          <a:lstStyle/>
          <a:p>
            <a:pPr>
              <a:defRPr lang="ja-JP"/>
            </a:pPr>
            <a:endParaRPr lang="en-US"/>
          </a:p>
        </c:txPr>
        <c:crossAx val="591725608"/>
        <c:crosses val="autoZero"/>
        <c:auto val="1"/>
        <c:lblAlgn val="ctr"/>
        <c:lblOffset val="100"/>
        <c:noMultiLvlLbl val="0"/>
      </c:catAx>
      <c:valAx>
        <c:axId val="591725608"/>
        <c:scaling>
          <c:orientation val="minMax"/>
          <c:max val="100"/>
          <c:min val="94"/>
        </c:scaling>
        <c:delete val="0"/>
        <c:axPos val="l"/>
        <c:majorGridlines/>
        <c:title>
          <c:tx>
            <c:rich>
              <a:bodyPr rot="-5400000" vert="horz"/>
              <a:lstStyle/>
              <a:p>
                <a:pPr>
                  <a:defRPr lang="ja-JP"/>
                </a:pPr>
                <a:r>
                  <a:rPr lang="en-US" altLang="en-US"/>
                  <a:t>Viability %</a:t>
                </a:r>
              </a:p>
            </c:rich>
          </c:tx>
          <c:overlay val="0"/>
        </c:title>
        <c:numFmt formatCode="0_ " sourceLinked="0"/>
        <c:majorTickMark val="out"/>
        <c:minorTickMark val="none"/>
        <c:tickLblPos val="nextTo"/>
        <c:txPr>
          <a:bodyPr/>
          <a:lstStyle/>
          <a:p>
            <a:pPr>
              <a:defRPr lang="ja-JP"/>
            </a:pPr>
            <a:endParaRPr lang="en-US"/>
          </a:p>
        </c:txPr>
        <c:crossAx val="591727176"/>
        <c:crosses val="autoZero"/>
        <c:crossBetween val="between"/>
      </c:valAx>
    </c:plotArea>
    <c:legend>
      <c:legendPos val="r"/>
      <c:overlay val="0"/>
      <c:txPr>
        <a:bodyPr/>
        <a:lstStyle/>
        <a:p>
          <a:pPr>
            <a:defRPr lang="ja-JP"/>
          </a:pPr>
          <a:endParaRPr lang="en-US"/>
        </a:p>
      </c:txPr>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Sheet1!$B$32</c:f>
              <c:strCache>
                <c:ptCount val="1"/>
                <c:pt idx="0">
                  <c:v>T1</c:v>
                </c:pt>
              </c:strCache>
            </c:strRef>
          </c:tx>
          <c:marker>
            <c:symbol val="none"/>
          </c:marker>
          <c:cat>
            <c:numRef>
              <c:f>Sheet1!$A$33:$A$43</c:f>
              <c:numCache>
                <c:formatCode>General</c:formatCode>
                <c:ptCount val="11"/>
                <c:pt idx="0">
                  <c:v>0</c:v>
                </c:pt>
                <c:pt idx="1">
                  <c:v>1</c:v>
                </c:pt>
                <c:pt idx="2">
                  <c:v>2</c:v>
                </c:pt>
                <c:pt idx="3">
                  <c:v>3</c:v>
                </c:pt>
                <c:pt idx="4">
                  <c:v>4</c:v>
                </c:pt>
                <c:pt idx="5">
                  <c:v>5</c:v>
                </c:pt>
                <c:pt idx="6">
                  <c:v>6</c:v>
                </c:pt>
                <c:pt idx="7">
                  <c:v>7</c:v>
                </c:pt>
                <c:pt idx="8">
                  <c:v>8</c:v>
                </c:pt>
                <c:pt idx="9">
                  <c:v>9</c:v>
                </c:pt>
                <c:pt idx="10">
                  <c:v>10</c:v>
                </c:pt>
              </c:numCache>
            </c:numRef>
          </c:cat>
          <c:val>
            <c:numRef>
              <c:f>Sheet1!$B$33:$B$43</c:f>
              <c:numCache>
                <c:formatCode>General</c:formatCode>
                <c:ptCount val="11"/>
                <c:pt idx="1">
                  <c:v>5.2</c:v>
                </c:pt>
                <c:pt idx="2">
                  <c:v>5.2</c:v>
                </c:pt>
                <c:pt idx="3">
                  <c:v>5.0999999999999996</c:v>
                </c:pt>
              </c:numCache>
            </c:numRef>
          </c:val>
          <c:smooth val="0"/>
        </c:ser>
        <c:ser>
          <c:idx val="1"/>
          <c:order val="1"/>
          <c:tx>
            <c:strRef>
              <c:f>Sheet1!$C$32</c:f>
              <c:strCache>
                <c:ptCount val="1"/>
                <c:pt idx="0">
                  <c:v>T2</c:v>
                </c:pt>
              </c:strCache>
            </c:strRef>
          </c:tx>
          <c:marker>
            <c:symbol val="none"/>
          </c:marker>
          <c:cat>
            <c:numRef>
              <c:f>Sheet1!$A$33:$A$43</c:f>
              <c:numCache>
                <c:formatCode>General</c:formatCode>
                <c:ptCount val="11"/>
                <c:pt idx="0">
                  <c:v>0</c:v>
                </c:pt>
                <c:pt idx="1">
                  <c:v>1</c:v>
                </c:pt>
                <c:pt idx="2">
                  <c:v>2</c:v>
                </c:pt>
                <c:pt idx="3">
                  <c:v>3</c:v>
                </c:pt>
                <c:pt idx="4">
                  <c:v>4</c:v>
                </c:pt>
                <c:pt idx="5">
                  <c:v>5</c:v>
                </c:pt>
                <c:pt idx="6">
                  <c:v>6</c:v>
                </c:pt>
                <c:pt idx="7">
                  <c:v>7</c:v>
                </c:pt>
                <c:pt idx="8">
                  <c:v>8</c:v>
                </c:pt>
                <c:pt idx="9">
                  <c:v>9</c:v>
                </c:pt>
                <c:pt idx="10">
                  <c:v>10</c:v>
                </c:pt>
              </c:numCache>
            </c:numRef>
          </c:cat>
          <c:val>
            <c:numRef>
              <c:f>Sheet1!$C$33:$C$43</c:f>
              <c:numCache>
                <c:formatCode>General</c:formatCode>
                <c:ptCount val="11"/>
                <c:pt idx="1">
                  <c:v>4.8</c:v>
                </c:pt>
                <c:pt idx="2">
                  <c:v>4.9000000000000004</c:v>
                </c:pt>
                <c:pt idx="3">
                  <c:v>5.0999999999999996</c:v>
                </c:pt>
                <c:pt idx="4">
                  <c:v>4.8</c:v>
                </c:pt>
              </c:numCache>
            </c:numRef>
          </c:val>
          <c:smooth val="0"/>
        </c:ser>
        <c:ser>
          <c:idx val="2"/>
          <c:order val="2"/>
          <c:tx>
            <c:strRef>
              <c:f>Sheet1!$D$32</c:f>
              <c:strCache>
                <c:ptCount val="1"/>
                <c:pt idx="0">
                  <c:v>T3</c:v>
                </c:pt>
              </c:strCache>
            </c:strRef>
          </c:tx>
          <c:marker>
            <c:symbol val="none"/>
          </c:marker>
          <c:cat>
            <c:numRef>
              <c:f>Sheet1!$A$33:$A$43</c:f>
              <c:numCache>
                <c:formatCode>General</c:formatCode>
                <c:ptCount val="11"/>
                <c:pt idx="0">
                  <c:v>0</c:v>
                </c:pt>
                <c:pt idx="1">
                  <c:v>1</c:v>
                </c:pt>
                <c:pt idx="2">
                  <c:v>2</c:v>
                </c:pt>
                <c:pt idx="3">
                  <c:v>3</c:v>
                </c:pt>
                <c:pt idx="4">
                  <c:v>4</c:v>
                </c:pt>
                <c:pt idx="5">
                  <c:v>5</c:v>
                </c:pt>
                <c:pt idx="6">
                  <c:v>6</c:v>
                </c:pt>
                <c:pt idx="7">
                  <c:v>7</c:v>
                </c:pt>
                <c:pt idx="8">
                  <c:v>8</c:v>
                </c:pt>
                <c:pt idx="9">
                  <c:v>9</c:v>
                </c:pt>
                <c:pt idx="10">
                  <c:v>10</c:v>
                </c:pt>
              </c:numCache>
            </c:numRef>
          </c:cat>
          <c:val>
            <c:numRef>
              <c:f>Sheet1!$D$33:$D$43</c:f>
              <c:numCache>
                <c:formatCode>General</c:formatCode>
                <c:ptCount val="11"/>
                <c:pt idx="1">
                  <c:v>4.8</c:v>
                </c:pt>
                <c:pt idx="2">
                  <c:v>5.0999999999999996</c:v>
                </c:pt>
                <c:pt idx="3">
                  <c:v>4.7</c:v>
                </c:pt>
                <c:pt idx="4">
                  <c:v>4.8</c:v>
                </c:pt>
                <c:pt idx="5">
                  <c:v>4.5999999999999996</c:v>
                </c:pt>
                <c:pt idx="6">
                  <c:v>4.2</c:v>
                </c:pt>
                <c:pt idx="7">
                  <c:v>4.3</c:v>
                </c:pt>
              </c:numCache>
            </c:numRef>
          </c:val>
          <c:smooth val="0"/>
        </c:ser>
        <c:ser>
          <c:idx val="3"/>
          <c:order val="3"/>
          <c:tx>
            <c:strRef>
              <c:f>Sheet1!$E$32</c:f>
              <c:strCache>
                <c:ptCount val="1"/>
                <c:pt idx="0">
                  <c:v>T4</c:v>
                </c:pt>
              </c:strCache>
            </c:strRef>
          </c:tx>
          <c:marker>
            <c:symbol val="none"/>
          </c:marker>
          <c:cat>
            <c:numRef>
              <c:f>Sheet1!$A$33:$A$43</c:f>
              <c:numCache>
                <c:formatCode>General</c:formatCode>
                <c:ptCount val="11"/>
                <c:pt idx="0">
                  <c:v>0</c:v>
                </c:pt>
                <c:pt idx="1">
                  <c:v>1</c:v>
                </c:pt>
                <c:pt idx="2">
                  <c:v>2</c:v>
                </c:pt>
                <c:pt idx="3">
                  <c:v>3</c:v>
                </c:pt>
                <c:pt idx="4">
                  <c:v>4</c:v>
                </c:pt>
                <c:pt idx="5">
                  <c:v>5</c:v>
                </c:pt>
                <c:pt idx="6">
                  <c:v>6</c:v>
                </c:pt>
                <c:pt idx="7">
                  <c:v>7</c:v>
                </c:pt>
                <c:pt idx="8">
                  <c:v>8</c:v>
                </c:pt>
                <c:pt idx="9">
                  <c:v>9</c:v>
                </c:pt>
                <c:pt idx="10">
                  <c:v>10</c:v>
                </c:pt>
              </c:numCache>
            </c:numRef>
          </c:cat>
          <c:val>
            <c:numRef>
              <c:f>Sheet1!$E$33:$E$43</c:f>
              <c:numCache>
                <c:formatCode>General</c:formatCode>
                <c:ptCount val="11"/>
                <c:pt idx="1">
                  <c:v>4.7</c:v>
                </c:pt>
                <c:pt idx="2">
                  <c:v>4.5</c:v>
                </c:pt>
                <c:pt idx="3">
                  <c:v>4.4000000000000004</c:v>
                </c:pt>
                <c:pt idx="4">
                  <c:v>4.3</c:v>
                </c:pt>
                <c:pt idx="5">
                  <c:v>3.8</c:v>
                </c:pt>
                <c:pt idx="6">
                  <c:v>3.8</c:v>
                </c:pt>
                <c:pt idx="7">
                  <c:v>3.8</c:v>
                </c:pt>
                <c:pt idx="8">
                  <c:v>3.7</c:v>
                </c:pt>
              </c:numCache>
            </c:numRef>
          </c:val>
          <c:smooth val="0"/>
        </c:ser>
        <c:dLbls>
          <c:showLegendKey val="0"/>
          <c:showVal val="0"/>
          <c:showCatName val="0"/>
          <c:showSerName val="0"/>
          <c:showPercent val="0"/>
          <c:showBubbleSize val="0"/>
        </c:dLbls>
        <c:smooth val="0"/>
        <c:axId val="591724040"/>
        <c:axId val="591725216"/>
      </c:lineChart>
      <c:catAx>
        <c:axId val="591724040"/>
        <c:scaling>
          <c:orientation val="minMax"/>
        </c:scaling>
        <c:delete val="0"/>
        <c:axPos val="b"/>
        <c:title>
          <c:tx>
            <c:rich>
              <a:bodyPr/>
              <a:lstStyle/>
              <a:p>
                <a:pPr>
                  <a:defRPr lang="ja-JP"/>
                </a:pPr>
                <a:r>
                  <a:rPr lang="en-US" altLang="en-US"/>
                  <a:t>Number of harvest</a:t>
                </a:r>
              </a:p>
            </c:rich>
          </c:tx>
          <c:overlay val="0"/>
        </c:title>
        <c:numFmt formatCode="General" sourceLinked="1"/>
        <c:majorTickMark val="out"/>
        <c:minorTickMark val="none"/>
        <c:tickLblPos val="nextTo"/>
        <c:txPr>
          <a:bodyPr/>
          <a:lstStyle/>
          <a:p>
            <a:pPr>
              <a:defRPr lang="ja-JP"/>
            </a:pPr>
            <a:endParaRPr lang="en-US"/>
          </a:p>
        </c:txPr>
        <c:crossAx val="591725216"/>
        <c:crosses val="autoZero"/>
        <c:auto val="1"/>
        <c:lblAlgn val="ctr"/>
        <c:lblOffset val="100"/>
        <c:noMultiLvlLbl val="0"/>
      </c:catAx>
      <c:valAx>
        <c:axId val="591725216"/>
        <c:scaling>
          <c:orientation val="minMax"/>
          <c:min val="2"/>
        </c:scaling>
        <c:delete val="0"/>
        <c:axPos val="l"/>
        <c:majorGridlines/>
        <c:title>
          <c:tx>
            <c:rich>
              <a:bodyPr rot="-5400000" vert="horz"/>
              <a:lstStyle/>
              <a:p>
                <a:pPr>
                  <a:defRPr lang="ja-JP"/>
                </a:pPr>
                <a:r>
                  <a:rPr lang="en-US" altLang="en-US"/>
                  <a:t>Thousand seed weight (g)</a:t>
                </a:r>
              </a:p>
            </c:rich>
          </c:tx>
          <c:overlay val="0"/>
        </c:title>
        <c:numFmt formatCode="#,##0.0_);[Red]\(#,##0.0\)" sourceLinked="0"/>
        <c:majorTickMark val="out"/>
        <c:minorTickMark val="none"/>
        <c:tickLblPos val="nextTo"/>
        <c:txPr>
          <a:bodyPr/>
          <a:lstStyle/>
          <a:p>
            <a:pPr>
              <a:defRPr lang="ja-JP"/>
            </a:pPr>
            <a:endParaRPr lang="en-US"/>
          </a:p>
        </c:txPr>
        <c:crossAx val="591724040"/>
        <c:crosses val="autoZero"/>
        <c:crossBetween val="between"/>
      </c:valAx>
    </c:plotArea>
    <c:legend>
      <c:legendPos val="r"/>
      <c:overlay val="0"/>
      <c:txPr>
        <a:bodyPr/>
        <a:lstStyle/>
        <a:p>
          <a:pPr>
            <a:defRPr lang="ja-JP"/>
          </a:pPr>
          <a:endParaRPr lang="en-US"/>
        </a:p>
      </c:txPr>
    </c:legend>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1C2A2B8-F760-4B05-B079-57C46FB071A9}" type="datetimeFigureOut">
              <a:rPr kumimoji="1" lang="ja-JP" altLang="en-US" smtClean="0"/>
              <a:t>2017/3/29</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A57903D-703B-4297-9A90-EB88C3447A10}" type="slidenum">
              <a:rPr kumimoji="1" lang="ja-JP" altLang="en-US" smtClean="0"/>
              <a:t>‹#›</a:t>
            </a:fld>
            <a:endParaRPr kumimoji="1" lang="ja-JP" altLang="en-US"/>
          </a:p>
        </p:txBody>
      </p:sp>
    </p:spTree>
    <p:extLst>
      <p:ext uri="{BB962C8B-B14F-4D97-AF65-F5344CB8AC3E}">
        <p14:creationId xmlns:p14="http://schemas.microsoft.com/office/powerpoint/2010/main" val="141088470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A28E834F-2CEC-4BFD-9973-3745083B4BA6}" type="datetimeFigureOut">
              <a:rPr kumimoji="1" lang="ja-JP" altLang="en-US" smtClean="0"/>
              <a:t>2017/3/29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27A8E67-B0D6-4F4C-884E-C1CB59E91279}" type="slidenum">
              <a:rPr kumimoji="1" lang="ja-JP" altLang="en-US" smtClean="0"/>
              <a:t>‹#›</a:t>
            </a:fld>
            <a:endParaRPr kumimoji="1" lang="ja-JP" altLang="en-US"/>
          </a:p>
        </p:txBody>
      </p:sp>
    </p:spTree>
    <p:extLst>
      <p:ext uri="{BB962C8B-B14F-4D97-AF65-F5344CB8AC3E}">
        <p14:creationId xmlns:p14="http://schemas.microsoft.com/office/powerpoint/2010/main" val="39937419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A28E834F-2CEC-4BFD-9973-3745083B4BA6}" type="datetimeFigureOut">
              <a:rPr kumimoji="1" lang="ja-JP" altLang="en-US" smtClean="0"/>
              <a:t>2017/3/29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27A8E67-B0D6-4F4C-884E-C1CB59E91279}" type="slidenum">
              <a:rPr kumimoji="1" lang="ja-JP" altLang="en-US" smtClean="0"/>
              <a:t>‹#›</a:t>
            </a:fld>
            <a:endParaRPr kumimoji="1" lang="ja-JP" altLang="en-US"/>
          </a:p>
        </p:txBody>
      </p:sp>
    </p:spTree>
    <p:extLst>
      <p:ext uri="{BB962C8B-B14F-4D97-AF65-F5344CB8AC3E}">
        <p14:creationId xmlns:p14="http://schemas.microsoft.com/office/powerpoint/2010/main" val="20901575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A28E834F-2CEC-4BFD-9973-3745083B4BA6}" type="datetimeFigureOut">
              <a:rPr kumimoji="1" lang="ja-JP" altLang="en-US" smtClean="0"/>
              <a:t>2017/3/29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27A8E67-B0D6-4F4C-884E-C1CB59E91279}" type="slidenum">
              <a:rPr kumimoji="1" lang="ja-JP" altLang="en-US" smtClean="0"/>
              <a:t>‹#›</a:t>
            </a:fld>
            <a:endParaRPr kumimoji="1" lang="ja-JP" altLang="en-US"/>
          </a:p>
        </p:txBody>
      </p:sp>
    </p:spTree>
    <p:extLst>
      <p:ext uri="{BB962C8B-B14F-4D97-AF65-F5344CB8AC3E}">
        <p14:creationId xmlns:p14="http://schemas.microsoft.com/office/powerpoint/2010/main" val="813016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A28E834F-2CEC-4BFD-9973-3745083B4BA6}" type="datetimeFigureOut">
              <a:rPr kumimoji="1" lang="ja-JP" altLang="en-US" smtClean="0"/>
              <a:t>2017/3/29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27A8E67-B0D6-4F4C-884E-C1CB59E91279}" type="slidenum">
              <a:rPr kumimoji="1" lang="ja-JP" altLang="en-US" smtClean="0"/>
              <a:t>‹#›</a:t>
            </a:fld>
            <a:endParaRPr kumimoji="1" lang="ja-JP" altLang="en-US"/>
          </a:p>
        </p:txBody>
      </p:sp>
    </p:spTree>
    <p:extLst>
      <p:ext uri="{BB962C8B-B14F-4D97-AF65-F5344CB8AC3E}">
        <p14:creationId xmlns:p14="http://schemas.microsoft.com/office/powerpoint/2010/main" val="18726010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A28E834F-2CEC-4BFD-9973-3745083B4BA6}" type="datetimeFigureOut">
              <a:rPr kumimoji="1" lang="ja-JP" altLang="en-US" smtClean="0"/>
              <a:t>2017/3/29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27A8E67-B0D6-4F4C-884E-C1CB59E91279}" type="slidenum">
              <a:rPr kumimoji="1" lang="ja-JP" altLang="en-US" smtClean="0"/>
              <a:t>‹#›</a:t>
            </a:fld>
            <a:endParaRPr kumimoji="1" lang="ja-JP" altLang="en-US"/>
          </a:p>
        </p:txBody>
      </p:sp>
    </p:spTree>
    <p:extLst>
      <p:ext uri="{BB962C8B-B14F-4D97-AF65-F5344CB8AC3E}">
        <p14:creationId xmlns:p14="http://schemas.microsoft.com/office/powerpoint/2010/main" val="41037614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A28E834F-2CEC-4BFD-9973-3745083B4BA6}" type="datetimeFigureOut">
              <a:rPr kumimoji="1" lang="ja-JP" altLang="en-US" smtClean="0"/>
              <a:t>2017/3/29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B27A8E67-B0D6-4F4C-884E-C1CB59E91279}" type="slidenum">
              <a:rPr kumimoji="1" lang="ja-JP" altLang="en-US" smtClean="0"/>
              <a:t>‹#›</a:t>
            </a:fld>
            <a:endParaRPr kumimoji="1" lang="ja-JP" altLang="en-US"/>
          </a:p>
        </p:txBody>
      </p:sp>
    </p:spTree>
    <p:extLst>
      <p:ext uri="{BB962C8B-B14F-4D97-AF65-F5344CB8AC3E}">
        <p14:creationId xmlns:p14="http://schemas.microsoft.com/office/powerpoint/2010/main" val="8460264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A28E834F-2CEC-4BFD-9973-3745083B4BA6}" type="datetimeFigureOut">
              <a:rPr kumimoji="1" lang="ja-JP" altLang="en-US" smtClean="0"/>
              <a:t>2017/3/29</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B27A8E67-B0D6-4F4C-884E-C1CB59E91279}" type="slidenum">
              <a:rPr kumimoji="1" lang="ja-JP" altLang="en-US" smtClean="0"/>
              <a:t>‹#›</a:t>
            </a:fld>
            <a:endParaRPr kumimoji="1" lang="ja-JP" altLang="en-US"/>
          </a:p>
        </p:txBody>
      </p:sp>
    </p:spTree>
    <p:extLst>
      <p:ext uri="{BB962C8B-B14F-4D97-AF65-F5344CB8AC3E}">
        <p14:creationId xmlns:p14="http://schemas.microsoft.com/office/powerpoint/2010/main" val="21172127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A28E834F-2CEC-4BFD-9973-3745083B4BA6}" type="datetimeFigureOut">
              <a:rPr kumimoji="1" lang="ja-JP" altLang="en-US" smtClean="0"/>
              <a:t>2017/3/29</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B27A8E67-B0D6-4F4C-884E-C1CB59E91279}" type="slidenum">
              <a:rPr kumimoji="1" lang="ja-JP" altLang="en-US" smtClean="0"/>
              <a:t>‹#›</a:t>
            </a:fld>
            <a:endParaRPr kumimoji="1" lang="ja-JP" altLang="en-US"/>
          </a:p>
        </p:txBody>
      </p:sp>
    </p:spTree>
    <p:extLst>
      <p:ext uri="{BB962C8B-B14F-4D97-AF65-F5344CB8AC3E}">
        <p14:creationId xmlns:p14="http://schemas.microsoft.com/office/powerpoint/2010/main" val="15209976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A28E834F-2CEC-4BFD-9973-3745083B4BA6}" type="datetimeFigureOut">
              <a:rPr kumimoji="1" lang="ja-JP" altLang="en-US" smtClean="0"/>
              <a:t>2017/3/29</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B27A8E67-B0D6-4F4C-884E-C1CB59E91279}" type="slidenum">
              <a:rPr kumimoji="1" lang="ja-JP" altLang="en-US" smtClean="0"/>
              <a:t>‹#›</a:t>
            </a:fld>
            <a:endParaRPr kumimoji="1" lang="ja-JP" altLang="en-US"/>
          </a:p>
        </p:txBody>
      </p:sp>
    </p:spTree>
    <p:extLst>
      <p:ext uri="{BB962C8B-B14F-4D97-AF65-F5344CB8AC3E}">
        <p14:creationId xmlns:p14="http://schemas.microsoft.com/office/powerpoint/2010/main" val="373578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A28E834F-2CEC-4BFD-9973-3745083B4BA6}" type="datetimeFigureOut">
              <a:rPr kumimoji="1" lang="ja-JP" altLang="en-US" smtClean="0"/>
              <a:t>2017/3/29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B27A8E67-B0D6-4F4C-884E-C1CB59E91279}" type="slidenum">
              <a:rPr kumimoji="1" lang="ja-JP" altLang="en-US" smtClean="0"/>
              <a:t>‹#›</a:t>
            </a:fld>
            <a:endParaRPr kumimoji="1" lang="ja-JP" altLang="en-US"/>
          </a:p>
        </p:txBody>
      </p:sp>
    </p:spTree>
    <p:extLst>
      <p:ext uri="{BB962C8B-B14F-4D97-AF65-F5344CB8AC3E}">
        <p14:creationId xmlns:p14="http://schemas.microsoft.com/office/powerpoint/2010/main" val="38915808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A28E834F-2CEC-4BFD-9973-3745083B4BA6}" type="datetimeFigureOut">
              <a:rPr kumimoji="1" lang="ja-JP" altLang="en-US" smtClean="0"/>
              <a:t>2017/3/29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B27A8E67-B0D6-4F4C-884E-C1CB59E91279}" type="slidenum">
              <a:rPr kumimoji="1" lang="ja-JP" altLang="en-US" smtClean="0"/>
              <a:t>‹#›</a:t>
            </a:fld>
            <a:endParaRPr kumimoji="1" lang="ja-JP" altLang="en-US"/>
          </a:p>
        </p:txBody>
      </p:sp>
    </p:spTree>
    <p:extLst>
      <p:ext uri="{BB962C8B-B14F-4D97-AF65-F5344CB8AC3E}">
        <p14:creationId xmlns:p14="http://schemas.microsoft.com/office/powerpoint/2010/main" val="19544280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8E834F-2CEC-4BFD-9973-3745083B4BA6}" type="datetimeFigureOut">
              <a:rPr kumimoji="1" lang="ja-JP" altLang="en-US" smtClean="0"/>
              <a:t>2017/3/29</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7A8E67-B0D6-4F4C-884E-C1CB59E91279}" type="slidenum">
              <a:rPr kumimoji="1" lang="ja-JP" altLang="en-US" smtClean="0"/>
              <a:t>‹#›</a:t>
            </a:fld>
            <a:endParaRPr kumimoji="1" lang="ja-JP" altLang="en-US"/>
          </a:p>
        </p:txBody>
      </p:sp>
    </p:spTree>
    <p:extLst>
      <p:ext uri="{BB962C8B-B14F-4D97-AF65-F5344CB8AC3E}">
        <p14:creationId xmlns:p14="http://schemas.microsoft.com/office/powerpoint/2010/main" val="37933595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tif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tmp"/><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1.jpeg"/><Relationship Id="rId1" Type="http://schemas.openxmlformats.org/officeDocument/2006/relationships/slideLayout" Target="../slideLayouts/slideLayout2.xml"/><Relationship Id="rId5" Type="http://schemas.openxmlformats.org/officeDocument/2006/relationships/chart" Target="../charts/chart3.xml"/><Relationship Id="rId4" Type="http://schemas.openxmlformats.org/officeDocument/2006/relationships/chart" Target="../charts/char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3.tmp"/><Relationship Id="rId2" Type="http://schemas.openxmlformats.org/officeDocument/2006/relationships/image" Target="../media/image22.tmp"/><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tmp"/><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5.jpeg"/><Relationship Id="rId1" Type="http://schemas.openxmlformats.org/officeDocument/2006/relationships/slideLayout" Target="../slideLayouts/slideLayout7.xml"/><Relationship Id="rId4" Type="http://schemas.openxmlformats.org/officeDocument/2006/relationships/image" Target="../media/image36.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lang="si-LK" altLang="ja-JP" dirty="0"/>
              <a:t>ආධාරක සවි කිරීම</a:t>
            </a:r>
            <a:endParaRPr kumimoji="1" lang="ja-JP" altLang="en-US" dirty="0"/>
          </a:p>
        </p:txBody>
      </p:sp>
      <p:pic>
        <p:nvPicPr>
          <p:cNvPr id="1026" name="Picture 2" descr="\\JICA-PC\Vegetable Seed Project 11\Vegetable Seed Project\09_Pics\2016\16.08.31_PCU\Resized\IMG_491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3573016"/>
            <a:ext cx="3810000" cy="253365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JICA-PC\Vegetable Seed Project 11\Vegetable Seed Project\09_Pics\2016\16.08.09_PCU\Resized\IMG_433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0032" y="3573016"/>
            <a:ext cx="3810000" cy="2533650"/>
          </a:xfrm>
          <a:prstGeom prst="rect">
            <a:avLst/>
          </a:prstGeom>
          <a:noFill/>
          <a:extLst>
            <a:ext uri="{909E8E84-426E-40DD-AFC4-6F175D3DCCD1}">
              <a14:hiddenFill xmlns:a14="http://schemas.microsoft.com/office/drawing/2010/main">
                <a:solidFill>
                  <a:srgbClr val="FFFFFF"/>
                </a:solidFill>
              </a14:hiddenFill>
            </a:ext>
          </a:extLst>
        </p:spPr>
      </p:pic>
      <p:sp>
        <p:nvSpPr>
          <p:cNvPr id="6" name="テキスト ボックス 5"/>
          <p:cNvSpPr txBox="1"/>
          <p:nvPr/>
        </p:nvSpPr>
        <p:spPr>
          <a:xfrm>
            <a:off x="8712460" y="15032"/>
            <a:ext cx="360040" cy="369332"/>
          </a:xfrm>
          <a:prstGeom prst="rect">
            <a:avLst/>
          </a:prstGeom>
          <a:noFill/>
        </p:spPr>
        <p:txBody>
          <a:bodyPr wrap="square" rtlCol="0">
            <a:spAutoFit/>
          </a:bodyPr>
          <a:lstStyle/>
          <a:p>
            <a:r>
              <a:rPr lang="en-US" altLang="ja-JP" dirty="0"/>
              <a:t>1</a:t>
            </a:r>
            <a:endParaRPr kumimoji="1" lang="ja-JP" altLang="en-US" dirty="0"/>
          </a:p>
        </p:txBody>
      </p:sp>
      <p:sp>
        <p:nvSpPr>
          <p:cNvPr id="7" name="テキスト ボックス 6"/>
          <p:cNvSpPr txBox="1"/>
          <p:nvPr/>
        </p:nvSpPr>
        <p:spPr>
          <a:xfrm>
            <a:off x="6300192" y="6309320"/>
            <a:ext cx="2772308" cy="369332"/>
          </a:xfrm>
          <a:prstGeom prst="rect">
            <a:avLst/>
          </a:prstGeom>
          <a:noFill/>
        </p:spPr>
        <p:txBody>
          <a:bodyPr wrap="square" rtlCol="0">
            <a:spAutoFit/>
          </a:bodyPr>
          <a:lstStyle/>
          <a:p>
            <a:r>
              <a:rPr lang="en-US" altLang="ja-JP" dirty="0" smtClean="0"/>
              <a:t>GVSPP Q12-Q14</a:t>
            </a:r>
            <a:endParaRPr kumimoji="1" lang="ja-JP" altLang="en-US" dirty="0"/>
          </a:p>
        </p:txBody>
      </p:sp>
    </p:spTree>
    <p:extLst>
      <p:ext uri="{BB962C8B-B14F-4D97-AF65-F5344CB8AC3E}">
        <p14:creationId xmlns:p14="http://schemas.microsoft.com/office/powerpoint/2010/main" val="33714941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560653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5536" y="0"/>
            <a:ext cx="8229600" cy="994122"/>
          </a:xfrm>
        </p:spPr>
        <p:txBody>
          <a:bodyPr/>
          <a:lstStyle/>
          <a:p>
            <a:r>
              <a:rPr lang="si-LK" altLang="ja-JP" dirty="0"/>
              <a:t>අතිරේක පොහොර යෙදීම</a:t>
            </a:r>
            <a:endParaRPr kumimoji="1" lang="ja-JP" altLang="en-US" dirty="0"/>
          </a:p>
        </p:txBody>
      </p:sp>
      <p:sp>
        <p:nvSpPr>
          <p:cNvPr id="3" name="コンテンツ プレースホルダー 2"/>
          <p:cNvSpPr>
            <a:spLocks noGrp="1"/>
          </p:cNvSpPr>
          <p:nvPr>
            <p:ph idx="1"/>
          </p:nvPr>
        </p:nvSpPr>
        <p:spPr>
          <a:xfrm>
            <a:off x="251520" y="908720"/>
            <a:ext cx="8784976" cy="5832648"/>
          </a:xfrm>
        </p:spPr>
        <p:txBody>
          <a:bodyPr>
            <a:normAutofit fontScale="92500" lnSpcReduction="10000"/>
          </a:bodyPr>
          <a:lstStyle/>
          <a:p>
            <a:pPr marL="0" indent="0">
              <a:buNone/>
            </a:pPr>
            <a:r>
              <a:rPr lang="si-LK" altLang="ja-JP" dirty="0" smtClean="0"/>
              <a:t>ම</a:t>
            </a:r>
            <a:r>
              <a:rPr lang="si-LK" altLang="ja-JP" dirty="0"/>
              <a:t>ූලික පොහොර මගින් ලැබෙන පෝෂක ද්‍රව්‍ය ශාක මගින් උරා ගන්නා අතර, පෝෂක ද්‍රව්‍ය යම් ප්‍රමාණයක් වර්ෂාව මගින් හා ජල සම්පාදනයේ දී ඉවතට ගලා යයි</a:t>
            </a:r>
            <a:endParaRPr kumimoji="1" lang="en-US" altLang="ja-JP" dirty="0" smtClean="0"/>
          </a:p>
          <a:p>
            <a:pPr>
              <a:buFont typeface="Calibri" panose="020F0502020204030204" pitchFamily="34" charset="0"/>
              <a:buChar char="→"/>
            </a:pPr>
            <a:r>
              <a:rPr lang="si-LK" altLang="ja-JP" dirty="0" smtClean="0"/>
              <a:t>අත</a:t>
            </a:r>
            <a:r>
              <a:rPr lang="si-LK" altLang="ja-JP" dirty="0"/>
              <a:t>ිරේක පොහොර යෙදීමට අවශ්‍ය වේ</a:t>
            </a:r>
            <a:endParaRPr lang="en-US" altLang="ja-JP" dirty="0" smtClean="0"/>
          </a:p>
          <a:p>
            <a:r>
              <a:rPr lang="si-LK" altLang="ja-JP" u="sng" dirty="0" smtClean="0"/>
              <a:t>ක</a:t>
            </a:r>
            <a:r>
              <a:rPr lang="si-LK" altLang="ja-JP" u="sng" dirty="0"/>
              <a:t>ා</a:t>
            </a:r>
            <a:r>
              <a:rPr lang="si-LK" altLang="ja-JP" u="sng" dirty="0" smtClean="0"/>
              <a:t>ලය</a:t>
            </a:r>
            <a:endParaRPr lang="en-US" altLang="ja-JP" u="sng" dirty="0" smtClean="0"/>
          </a:p>
          <a:p>
            <a:pPr>
              <a:buFont typeface="Wingdings" panose="05000000000000000000" pitchFamily="2" charset="2"/>
              <a:buChar char="ü"/>
            </a:pPr>
            <a:r>
              <a:rPr lang="si-LK" altLang="ja-JP" dirty="0" smtClean="0"/>
              <a:t>ඵල </a:t>
            </a:r>
            <a:r>
              <a:rPr lang="si-LK" altLang="ja-JP" dirty="0"/>
              <a:t>හටගන්නා අවධියේදී (වම්බටු, තක්කාලි, පිපිඤ්ඤා, බෝංචි ආදිය)</a:t>
            </a:r>
            <a:endParaRPr lang="en-US" altLang="ja-JP" dirty="0" smtClean="0"/>
          </a:p>
          <a:p>
            <a:pPr>
              <a:buFont typeface="Wingdings" panose="05000000000000000000" pitchFamily="2" charset="2"/>
              <a:buChar char="ü"/>
            </a:pPr>
            <a:r>
              <a:rPr lang="si-LK" altLang="ja-JP" dirty="0"/>
              <a:t>අඛණ්ඩව යෙදීම (ලීක්ස්, නිවිති, රාබු ආදි</a:t>
            </a:r>
            <a:r>
              <a:rPr lang="si-LK" altLang="ja-JP" dirty="0" smtClean="0"/>
              <a:t>ය)</a:t>
            </a:r>
            <a:endParaRPr lang="en-US" altLang="ja-JP" dirty="0" smtClean="0"/>
          </a:p>
          <a:p>
            <a:r>
              <a:rPr lang="si-LK" altLang="ja-JP" u="sng" dirty="0" smtClean="0"/>
              <a:t>ප</a:t>
            </a:r>
            <a:r>
              <a:rPr lang="si-LK" altLang="ja-JP" u="sng" dirty="0"/>
              <a:t>්‍රමාණය</a:t>
            </a:r>
            <a:r>
              <a:rPr lang="en-US" altLang="ja-JP" u="sng" dirty="0" smtClean="0"/>
              <a:t> </a:t>
            </a:r>
          </a:p>
          <a:p>
            <a:pPr>
              <a:buFont typeface="Wingdings" panose="05000000000000000000" pitchFamily="2" charset="2"/>
              <a:buChar char="ü"/>
            </a:pPr>
            <a:r>
              <a:rPr lang="si-LK" altLang="ja-JP" dirty="0" smtClean="0"/>
              <a:t>උච</a:t>
            </a:r>
            <a:r>
              <a:rPr lang="si-LK" altLang="ja-JP" dirty="0"/>
              <a:t>ිත ප්‍රමාණ (කෘෂිකර්ම දෙපාර්තමේන්තුවේ නිර්දේශ බලන්න)</a:t>
            </a:r>
          </a:p>
          <a:p>
            <a:pPr>
              <a:buFont typeface="Wingdings" panose="05000000000000000000" pitchFamily="2" charset="2"/>
              <a:buChar char="ü"/>
            </a:pPr>
            <a:r>
              <a:rPr lang="si-LK" altLang="ja-JP" dirty="0"/>
              <a:t>අධිකව යෙදීම රෝග ආසාදනය වීමට හේතු වේ</a:t>
            </a:r>
            <a:endParaRPr lang="en-US" altLang="ja-JP" dirty="0" smtClean="0"/>
          </a:p>
          <a:p>
            <a:pPr>
              <a:buFont typeface="Wingdings" panose="05000000000000000000" pitchFamily="2" charset="2"/>
              <a:buChar char="ü"/>
            </a:pPr>
            <a:endParaRPr kumimoji="1" lang="ja-JP" altLang="en-US" dirty="0"/>
          </a:p>
        </p:txBody>
      </p:sp>
      <p:sp>
        <p:nvSpPr>
          <p:cNvPr id="4" name="テキスト ボックス 3"/>
          <p:cNvSpPr txBox="1"/>
          <p:nvPr/>
        </p:nvSpPr>
        <p:spPr>
          <a:xfrm>
            <a:off x="8712460" y="15032"/>
            <a:ext cx="360040" cy="369332"/>
          </a:xfrm>
          <a:prstGeom prst="rect">
            <a:avLst/>
          </a:prstGeom>
          <a:noFill/>
        </p:spPr>
        <p:txBody>
          <a:bodyPr wrap="square" rtlCol="0">
            <a:spAutoFit/>
          </a:bodyPr>
          <a:lstStyle/>
          <a:p>
            <a:r>
              <a:rPr kumimoji="1" lang="en-US" altLang="ja-JP" dirty="0" smtClean="0"/>
              <a:t>6</a:t>
            </a:r>
            <a:endParaRPr kumimoji="1" lang="ja-JP" altLang="en-US" dirty="0"/>
          </a:p>
        </p:txBody>
      </p:sp>
    </p:spTree>
    <p:extLst>
      <p:ext uri="{BB962C8B-B14F-4D97-AF65-F5344CB8AC3E}">
        <p14:creationId xmlns:p14="http://schemas.microsoft.com/office/powerpoint/2010/main" val="13481364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403648" y="0"/>
            <a:ext cx="6192688" cy="490066"/>
          </a:xfrm>
        </p:spPr>
        <p:txBody>
          <a:bodyPr>
            <a:normAutofit/>
          </a:bodyPr>
          <a:lstStyle/>
          <a:p>
            <a:r>
              <a:rPr lang="si-LK" altLang="ja-JP" sz="2400" dirty="0"/>
              <a:t>අතිරේක පොහොර යෙදීම</a:t>
            </a:r>
            <a:endParaRPr kumimoji="1" lang="ja-JP" altLang="en-US" sz="2400" dirty="0"/>
          </a:p>
        </p:txBody>
      </p:sp>
      <p:sp>
        <p:nvSpPr>
          <p:cNvPr id="3" name="コンテンツ プレースホルダー 2"/>
          <p:cNvSpPr>
            <a:spLocks noGrp="1"/>
          </p:cNvSpPr>
          <p:nvPr>
            <p:ph idx="1"/>
          </p:nvPr>
        </p:nvSpPr>
        <p:spPr>
          <a:xfrm>
            <a:off x="179512" y="476672"/>
            <a:ext cx="8784976" cy="6264696"/>
          </a:xfrm>
        </p:spPr>
        <p:txBody>
          <a:bodyPr>
            <a:normAutofit fontScale="77500" lnSpcReduction="20000"/>
          </a:bodyPr>
          <a:lstStyle/>
          <a:p>
            <a:r>
              <a:rPr lang="si-LK" altLang="ja-JP" dirty="0" smtClean="0"/>
              <a:t>ප</a:t>
            </a:r>
            <a:r>
              <a:rPr lang="si-LK" altLang="ja-JP" dirty="0"/>
              <a:t>ෝෂක ඌනතාවය ශාක වර්ධනය අඩාල කරයි</a:t>
            </a:r>
            <a:endParaRPr kumimoji="1" lang="en-US" altLang="ja-JP" dirty="0" smtClean="0"/>
          </a:p>
          <a:p>
            <a:r>
              <a:rPr lang="si-LK" altLang="ja-JP" dirty="0" smtClean="0"/>
              <a:t>ප</a:t>
            </a:r>
            <a:r>
              <a:rPr lang="si-LK" altLang="ja-JP" dirty="0"/>
              <a:t>ෝෂක ඌනතා ලක්ෂණ නිරීක්ෂණය කිරීමෙන් පසු අමතර පොහොර යෙදී</a:t>
            </a:r>
            <a:r>
              <a:rPr lang="si-LK" altLang="ja-JP" dirty="0" smtClean="0"/>
              <a:t>ම</a:t>
            </a:r>
            <a:r>
              <a:rPr lang="en-US" altLang="ja-JP" dirty="0" smtClean="0">
                <a:latin typeface="Times New Roman" panose="02020603050405020304" pitchFamily="18" charset="0"/>
                <a:cs typeface="Times New Roman" panose="02020603050405020304" pitchFamily="18" charset="0"/>
              </a:rPr>
              <a:t>,</a:t>
            </a:r>
            <a:r>
              <a:rPr lang="si-LK" altLang="ja-JP" dirty="0" smtClean="0"/>
              <a:t> </a:t>
            </a:r>
            <a:r>
              <a:rPr lang="si-LK" altLang="ja-JP" dirty="0"/>
              <a:t>ප්‍රමාද වැඩි වේ. පෝෂක ප්‍රමාණය අඩු වීමට පෙර අමතර පොහොර යෙදීම කල යුතුය</a:t>
            </a:r>
            <a:endParaRPr lang="en-US" altLang="ja-JP" dirty="0" smtClean="0"/>
          </a:p>
          <a:p>
            <a:r>
              <a:rPr lang="si-LK" altLang="ja-JP" dirty="0" smtClean="0"/>
              <a:t>අත</a:t>
            </a:r>
            <a:r>
              <a:rPr lang="si-LK" altLang="ja-JP" dirty="0"/>
              <a:t>ිරේක පොහොර යෙදීමට සුදුසු කාලය සඳහා මූලික ඇඟවීම</a:t>
            </a:r>
            <a:r>
              <a:rPr lang="si-LK" altLang="ja-JP" dirty="0" smtClean="0">
                <a:latin typeface="Times New Roman" panose="02020603050405020304" pitchFamily="18" charset="0"/>
              </a:rPr>
              <a:t>්</a:t>
            </a:r>
            <a:r>
              <a:rPr kumimoji="1" lang="en-US" altLang="ja-JP" dirty="0" smtClean="0">
                <a:latin typeface="Times New Roman" panose="02020603050405020304" pitchFamily="18" charset="0"/>
                <a:cs typeface="Times New Roman" panose="02020603050405020304" pitchFamily="18" charset="0"/>
              </a:rPr>
              <a:t>;</a:t>
            </a:r>
          </a:p>
          <a:p>
            <a:pPr marL="400050" lvl="1" indent="0">
              <a:buNone/>
            </a:pPr>
            <a:r>
              <a:rPr lang="si-LK" altLang="ja-JP" u="sng" dirty="0" smtClean="0"/>
              <a:t>ඵල හටගන</a:t>
            </a:r>
            <a:r>
              <a:rPr lang="si-LK" altLang="ja-JP" u="sng" dirty="0"/>
              <a:t>්නා භෝ</a:t>
            </a:r>
            <a:r>
              <a:rPr lang="si-LK" altLang="ja-JP" u="sng" dirty="0" smtClean="0"/>
              <a:t>ග </a:t>
            </a:r>
            <a:r>
              <a:rPr lang="si-LK" altLang="ja-JP" u="sng" dirty="0"/>
              <a:t>(වම්බටු, තක</a:t>
            </a:r>
            <a:r>
              <a:rPr lang="si-LK" altLang="ja-JP" u="sng" dirty="0" smtClean="0"/>
              <a:t>්කාල</a:t>
            </a:r>
            <a:r>
              <a:rPr lang="si-LK" altLang="ja-JP" u="sng" dirty="0"/>
              <a:t>ි, පිපිඤ්ඤා ආදිය)</a:t>
            </a:r>
            <a:endParaRPr kumimoji="1" lang="en-US" altLang="ja-JP" u="sng" dirty="0" smtClean="0"/>
          </a:p>
          <a:p>
            <a:pPr marL="857250" lvl="1" indent="-457200">
              <a:buFont typeface="Calibri" panose="020F0502020204030204" pitchFamily="34" charset="0"/>
              <a:buChar char="→"/>
            </a:pPr>
            <a:r>
              <a:rPr lang="si-LK" altLang="ja-JP" dirty="0" smtClean="0"/>
              <a:t>න</a:t>
            </a:r>
            <a:r>
              <a:rPr lang="si-LK" altLang="ja-JP" dirty="0"/>
              <a:t>ිතරම ඵල </a:t>
            </a:r>
            <a:r>
              <a:rPr lang="si-LK" altLang="ja-JP" dirty="0" smtClean="0"/>
              <a:t>හටග</a:t>
            </a:r>
            <a:r>
              <a:rPr lang="si-LK" altLang="ja-JP" dirty="0"/>
              <a:t>ැනීම නිරීක්ෂණය කරන්න. ඵල වල විශාල වීමේ අවධියට අනුකූලව යොදන්න</a:t>
            </a:r>
            <a:endParaRPr lang="en-US" altLang="ja-JP" dirty="0" smtClean="0"/>
          </a:p>
          <a:p>
            <a:pPr marL="400050" lvl="1" indent="0">
              <a:buNone/>
            </a:pPr>
            <a:r>
              <a:rPr lang="si-LK" altLang="ja-JP" u="sng" dirty="0"/>
              <a:t>වෙනත් භෝග (ලීක්ස්, නිවිති, රාබු ආදිය</a:t>
            </a:r>
            <a:r>
              <a:rPr lang="si-LK" altLang="ja-JP" u="sng" dirty="0" smtClean="0"/>
              <a:t>)</a:t>
            </a:r>
            <a:r>
              <a:rPr kumimoji="1" lang="en-US" altLang="ja-JP" u="sng" dirty="0" smtClean="0"/>
              <a:t> </a:t>
            </a:r>
          </a:p>
          <a:p>
            <a:pPr marL="857250" lvl="1" indent="-457200">
              <a:buFont typeface="Calibri" panose="020F0502020204030204" pitchFamily="34" charset="0"/>
              <a:buChar char="→"/>
            </a:pPr>
            <a:r>
              <a:rPr lang="si-LK" altLang="ja-JP" dirty="0"/>
              <a:t>අඛණ්ඩ කාල පරතර වලදී යොදන්න (සෑම සති 2~3කටම වරක්, භෝගය අනුව වෙ</a:t>
            </a:r>
            <a:r>
              <a:rPr lang="si-LK" altLang="ja-JP" dirty="0" smtClean="0"/>
              <a:t>න</a:t>
            </a:r>
            <a:r>
              <a:rPr lang="si-LK" altLang="ja-JP" dirty="0"/>
              <a:t>ස්</a:t>
            </a:r>
            <a:r>
              <a:rPr lang="en-US" altLang="ja-JP" dirty="0" smtClean="0"/>
              <a:t> </a:t>
            </a:r>
            <a:r>
              <a:rPr lang="si-LK" altLang="ja-JP" dirty="0" smtClean="0"/>
              <a:t>ව</a:t>
            </a:r>
            <a:r>
              <a:rPr lang="si-LK" altLang="ja-JP" dirty="0"/>
              <a:t>ේ</a:t>
            </a:r>
            <a:r>
              <a:rPr lang="si-LK" altLang="ja-JP" dirty="0" smtClean="0"/>
              <a:t>)</a:t>
            </a:r>
            <a:r>
              <a:rPr lang="en-US" altLang="ja-JP" dirty="0" smtClean="0"/>
              <a:t>. </a:t>
            </a:r>
            <a:r>
              <a:rPr lang="si-LK" altLang="ja-JP" dirty="0"/>
              <a:t>කෘෂිකර්ම දෙපාර්තමේන්තුවේ නිර්දේශ බලන්න</a:t>
            </a:r>
            <a:endParaRPr lang="en-US" altLang="ja-JP" dirty="0" smtClean="0"/>
          </a:p>
          <a:p>
            <a:r>
              <a:rPr lang="si-LK" altLang="ja-JP" dirty="0" smtClean="0"/>
              <a:t>ය</a:t>
            </a:r>
            <a:r>
              <a:rPr lang="si-LK" altLang="ja-JP" dirty="0"/>
              <a:t>ොදන අතිරේක පොහොර ප්‍රමාණය වැදගත්ය. පොදු අදහස වන </a:t>
            </a:r>
            <a:r>
              <a:rPr lang="si-LK" altLang="ja-JP" dirty="0" smtClean="0"/>
              <a:t>"ව</a:t>
            </a:r>
            <a:r>
              <a:rPr lang="si-LK" altLang="ja-JP" dirty="0"/>
              <a:t>ැඩිපුර පොහොර යෙදීමෙන් අස්වැන්න වැඩි වේ" යන්න වැරදි අදහසකි. සීමාව ඉක්මවා වැඩිපුර පොහොර යෙදීමෙන් රෝග පැතිරී</a:t>
            </a:r>
            <a:r>
              <a:rPr lang="si-LK" altLang="ja-JP" dirty="0" smtClean="0"/>
              <a:t>ම</a:t>
            </a:r>
            <a:r>
              <a:rPr lang="en-US" altLang="ja-JP" dirty="0" smtClean="0"/>
              <a:t> </a:t>
            </a:r>
            <a:r>
              <a:rPr lang="si-LK" altLang="ja-JP" dirty="0" smtClean="0"/>
              <a:t>ස</a:t>
            </a:r>
            <a:r>
              <a:rPr lang="si-LK" altLang="ja-JP" dirty="0"/>
              <a:t>ිදු ව</a:t>
            </a:r>
            <a:r>
              <a:rPr lang="si-LK" altLang="ja-JP" dirty="0" smtClean="0"/>
              <a:t>ේ</a:t>
            </a:r>
            <a:r>
              <a:rPr lang="en-US" altLang="ja-JP" dirty="0" smtClean="0"/>
              <a:t>.</a:t>
            </a:r>
            <a:r>
              <a:rPr lang="si-LK" altLang="ja-JP" dirty="0" smtClean="0"/>
              <a:t> ඵලද</a:t>
            </a:r>
            <a:r>
              <a:rPr lang="si-LK" altLang="ja-JP" dirty="0"/>
              <a:t>ාව හා ගුණාත්මකභාවය සැලකිය යුතු ලෙස අඩු </a:t>
            </a:r>
            <a:r>
              <a:rPr lang="si-LK" altLang="ja-JP" dirty="0" smtClean="0"/>
              <a:t>වේ</a:t>
            </a:r>
            <a:endParaRPr lang="en-US" altLang="ja-JP" dirty="0" smtClean="0"/>
          </a:p>
          <a:p>
            <a:r>
              <a:rPr lang="si-LK" altLang="ja-JP" dirty="0" smtClean="0"/>
              <a:t>ක</a:t>
            </a:r>
            <a:r>
              <a:rPr lang="si-LK" altLang="ja-JP" dirty="0"/>
              <a:t>ෘෂිකර්ම දෙපාර්තමේන්තුවේ නිර්දේශ අනුගමනය කරමින් උචිත ප්‍රමාණයන් යොදන්න</a:t>
            </a:r>
          </a:p>
          <a:p>
            <a:endParaRPr lang="en-US" altLang="ja-JP" dirty="0" smtClean="0"/>
          </a:p>
        </p:txBody>
      </p:sp>
      <p:sp>
        <p:nvSpPr>
          <p:cNvPr id="4" name="テキスト ボックス 3"/>
          <p:cNvSpPr txBox="1"/>
          <p:nvPr/>
        </p:nvSpPr>
        <p:spPr>
          <a:xfrm>
            <a:off x="8712460" y="15032"/>
            <a:ext cx="360040" cy="369332"/>
          </a:xfrm>
          <a:prstGeom prst="rect">
            <a:avLst/>
          </a:prstGeom>
          <a:noFill/>
        </p:spPr>
        <p:txBody>
          <a:bodyPr wrap="square" rtlCol="0">
            <a:spAutoFit/>
          </a:bodyPr>
          <a:lstStyle/>
          <a:p>
            <a:r>
              <a:rPr kumimoji="1" lang="en-US" altLang="ja-JP" dirty="0" smtClean="0"/>
              <a:t>6’</a:t>
            </a:r>
            <a:endParaRPr kumimoji="1" lang="ja-JP" altLang="en-US" dirty="0"/>
          </a:p>
        </p:txBody>
      </p:sp>
    </p:spTree>
    <p:extLst>
      <p:ext uri="{BB962C8B-B14F-4D97-AF65-F5344CB8AC3E}">
        <p14:creationId xmlns:p14="http://schemas.microsoft.com/office/powerpoint/2010/main" val="9501083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0"/>
            <a:ext cx="8229600" cy="922114"/>
          </a:xfrm>
        </p:spPr>
        <p:txBody>
          <a:bodyPr/>
          <a:lstStyle/>
          <a:p>
            <a:r>
              <a:rPr lang="si-LK" altLang="ja-JP" dirty="0"/>
              <a:t>අතිරේක පොහොර යෙදීම</a:t>
            </a:r>
            <a:endParaRPr kumimoji="1" lang="ja-JP" altLang="en-US" dirty="0"/>
          </a:p>
        </p:txBody>
      </p:sp>
      <p:sp>
        <p:nvSpPr>
          <p:cNvPr id="3" name="コンテンツ プレースホルダー 2"/>
          <p:cNvSpPr>
            <a:spLocks noGrp="1"/>
          </p:cNvSpPr>
          <p:nvPr>
            <p:ph idx="1"/>
          </p:nvPr>
        </p:nvSpPr>
        <p:spPr>
          <a:xfrm>
            <a:off x="179512" y="836712"/>
            <a:ext cx="8784976" cy="2592288"/>
          </a:xfrm>
        </p:spPr>
        <p:txBody>
          <a:bodyPr>
            <a:normAutofit fontScale="92500" lnSpcReduction="10000"/>
          </a:bodyPr>
          <a:lstStyle/>
          <a:p>
            <a:pPr marL="0" indent="0">
              <a:buNone/>
            </a:pPr>
            <a:r>
              <a:rPr lang="si-LK" altLang="ja-JP" u="sng" dirty="0" smtClean="0"/>
              <a:t>ය</a:t>
            </a:r>
            <a:r>
              <a:rPr lang="si-LK" altLang="ja-JP" u="sng" dirty="0"/>
              <a:t>ොදන්නේ කෙසේද?</a:t>
            </a:r>
            <a:endParaRPr lang="en-US" altLang="ja-JP" u="sng" dirty="0" smtClean="0"/>
          </a:p>
          <a:p>
            <a:r>
              <a:rPr lang="si-LK" altLang="ja-JP" dirty="0" smtClean="0"/>
              <a:t>ප</a:t>
            </a:r>
            <a:r>
              <a:rPr lang="si-LK" altLang="ja-JP" dirty="0"/>
              <a:t>ෝෂක මුල් මගින් ශාකයට උරා ගනී</a:t>
            </a:r>
            <a:endParaRPr kumimoji="1" lang="en-US" altLang="ja-JP" dirty="0" smtClean="0"/>
          </a:p>
          <a:p>
            <a:r>
              <a:rPr lang="si-LK" altLang="ja-JP" dirty="0" smtClean="0"/>
              <a:t>අප </a:t>
            </a:r>
            <a:r>
              <a:rPr lang="si-LK" altLang="ja-JP" dirty="0"/>
              <a:t>සිතනවාට වඩා පස තුළ මුල් දිගින් වැඩි වේ</a:t>
            </a:r>
            <a:endParaRPr lang="en-US" altLang="ja-JP" dirty="0" smtClean="0"/>
          </a:p>
          <a:p>
            <a:r>
              <a:rPr lang="si-LK" altLang="ja-JP" dirty="0" smtClean="0"/>
              <a:t>රස</a:t>
            </a:r>
            <a:r>
              <a:rPr lang="si-LK" altLang="ja-JP" dirty="0"/>
              <a:t>ායනික පොහොර වඩා ප්‍රබල වන අතර මුල් වලට හානි විය හැක</a:t>
            </a:r>
            <a:endParaRPr kumimoji="1" lang="en-US" altLang="ja-JP" dirty="0" smtClean="0"/>
          </a:p>
        </p:txBody>
      </p:sp>
      <p:sp>
        <p:nvSpPr>
          <p:cNvPr id="4" name="テキスト ボックス 3"/>
          <p:cNvSpPr txBox="1"/>
          <p:nvPr/>
        </p:nvSpPr>
        <p:spPr>
          <a:xfrm>
            <a:off x="8712460" y="15032"/>
            <a:ext cx="360040" cy="369332"/>
          </a:xfrm>
          <a:prstGeom prst="rect">
            <a:avLst/>
          </a:prstGeom>
          <a:noFill/>
        </p:spPr>
        <p:txBody>
          <a:bodyPr wrap="square" rtlCol="0">
            <a:spAutoFit/>
          </a:bodyPr>
          <a:lstStyle/>
          <a:p>
            <a:r>
              <a:rPr lang="en-US" altLang="ja-JP" dirty="0"/>
              <a:t>7</a:t>
            </a:r>
            <a:endParaRPr kumimoji="1" lang="ja-JP" altLang="en-US" dirty="0"/>
          </a:p>
        </p:txBody>
      </p:sp>
      <p:sp>
        <p:nvSpPr>
          <p:cNvPr id="5" name="テキスト ボックス 4"/>
          <p:cNvSpPr txBox="1"/>
          <p:nvPr/>
        </p:nvSpPr>
        <p:spPr>
          <a:xfrm>
            <a:off x="179512" y="3645024"/>
            <a:ext cx="4608512" cy="2554545"/>
          </a:xfrm>
          <a:prstGeom prst="rect">
            <a:avLst/>
          </a:prstGeom>
          <a:noFill/>
          <a:ln>
            <a:solidFill>
              <a:schemeClr val="tx1"/>
            </a:solidFill>
          </a:ln>
        </p:spPr>
        <p:txBody>
          <a:bodyPr wrap="square" rtlCol="0">
            <a:spAutoFit/>
          </a:bodyPr>
          <a:lstStyle/>
          <a:p>
            <a:pPr marL="285750" indent="-285750">
              <a:buFont typeface="Calibri" panose="020F0502020204030204" pitchFamily="34" charset="0"/>
              <a:buChar char="→"/>
            </a:pPr>
            <a:r>
              <a:rPr lang="si-LK" altLang="ja-JP" sz="3200" dirty="0">
                <a:solidFill>
                  <a:srgbClr val="FF0000"/>
                </a:solidFill>
              </a:rPr>
              <a:t>අතිරේක පොහොර ශාකයට ඈතින් යෙදිය යුතුය. ආසන්නයේ හෝ ශාකය වටා යෙදීම නොකල යුතුය</a:t>
            </a:r>
            <a:endParaRPr kumimoji="1" lang="ja-JP" altLang="en-US" sz="3200" dirty="0">
              <a:solidFill>
                <a:srgbClr val="FF0000"/>
              </a:solidFill>
            </a:endParaRPr>
          </a:p>
        </p:txBody>
      </p:sp>
      <p:pic>
        <p:nvPicPr>
          <p:cNvPr id="1026" name="Picture 2" descr="C:\Users\Kyota\Documents\02_スリランカ\マニュアル\AVC\Revised\07_Additional Fertilizer\ART\Tomato.t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64966" y="2956049"/>
            <a:ext cx="3730625" cy="3801833"/>
          </a:xfrm>
          <a:prstGeom prst="rect">
            <a:avLst/>
          </a:prstGeom>
          <a:noFill/>
          <a:extLst>
            <a:ext uri="{909E8E84-426E-40DD-AFC4-6F175D3DCCD1}">
              <a14:hiddenFill xmlns:a14="http://schemas.microsoft.com/office/drawing/2010/main">
                <a:solidFill>
                  <a:srgbClr val="FFFFFF"/>
                </a:solidFill>
              </a14:hiddenFill>
            </a:ext>
          </a:extLst>
        </p:spPr>
      </p:pic>
      <p:sp>
        <p:nvSpPr>
          <p:cNvPr id="6" name="円/楕円 5"/>
          <p:cNvSpPr/>
          <p:nvPr/>
        </p:nvSpPr>
        <p:spPr>
          <a:xfrm>
            <a:off x="6455690" y="5076056"/>
            <a:ext cx="1080120" cy="29716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円/楕円 6"/>
          <p:cNvSpPr/>
          <p:nvPr/>
        </p:nvSpPr>
        <p:spPr>
          <a:xfrm>
            <a:off x="7740352" y="4969369"/>
            <a:ext cx="648072" cy="364604"/>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円/楕円 8"/>
          <p:cNvSpPr/>
          <p:nvPr/>
        </p:nvSpPr>
        <p:spPr>
          <a:xfrm>
            <a:off x="5580112" y="4993197"/>
            <a:ext cx="648072" cy="364604"/>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4932040" y="4818996"/>
            <a:ext cx="648072" cy="707886"/>
          </a:xfrm>
          <a:prstGeom prst="rect">
            <a:avLst/>
          </a:prstGeom>
          <a:noFill/>
        </p:spPr>
        <p:txBody>
          <a:bodyPr wrap="square" rtlCol="0">
            <a:spAutoFit/>
          </a:bodyPr>
          <a:lstStyle/>
          <a:p>
            <a:r>
              <a:rPr kumimoji="1" lang="ja-JP" altLang="en-US" sz="4000" b="1" dirty="0" smtClean="0">
                <a:solidFill>
                  <a:srgbClr val="0070C0"/>
                </a:solidFill>
              </a:rPr>
              <a:t>✓</a:t>
            </a:r>
            <a:endParaRPr kumimoji="1" lang="ja-JP" altLang="en-US" sz="4000" b="1" dirty="0">
              <a:solidFill>
                <a:srgbClr val="0070C0"/>
              </a:solidFill>
            </a:endParaRPr>
          </a:p>
        </p:txBody>
      </p:sp>
      <p:sp>
        <p:nvSpPr>
          <p:cNvPr id="11" name="テキスト ボックス 10"/>
          <p:cNvSpPr txBox="1"/>
          <p:nvPr/>
        </p:nvSpPr>
        <p:spPr>
          <a:xfrm>
            <a:off x="8244408" y="4797098"/>
            <a:ext cx="648072" cy="707886"/>
          </a:xfrm>
          <a:prstGeom prst="rect">
            <a:avLst/>
          </a:prstGeom>
          <a:noFill/>
        </p:spPr>
        <p:txBody>
          <a:bodyPr wrap="square" rtlCol="0">
            <a:spAutoFit/>
          </a:bodyPr>
          <a:lstStyle/>
          <a:p>
            <a:r>
              <a:rPr kumimoji="1" lang="ja-JP" altLang="en-US" sz="4000" b="1" dirty="0" smtClean="0">
                <a:solidFill>
                  <a:srgbClr val="0070C0"/>
                </a:solidFill>
              </a:rPr>
              <a:t>✓</a:t>
            </a:r>
            <a:endParaRPr kumimoji="1" lang="ja-JP" altLang="en-US" sz="4000" b="1" dirty="0">
              <a:solidFill>
                <a:srgbClr val="0070C0"/>
              </a:solidFill>
            </a:endParaRPr>
          </a:p>
        </p:txBody>
      </p:sp>
      <p:sp>
        <p:nvSpPr>
          <p:cNvPr id="10" name="テキスト ボックス 9"/>
          <p:cNvSpPr txBox="1"/>
          <p:nvPr/>
        </p:nvSpPr>
        <p:spPr>
          <a:xfrm>
            <a:off x="7188565" y="4686184"/>
            <a:ext cx="327147" cy="646331"/>
          </a:xfrm>
          <a:prstGeom prst="rect">
            <a:avLst/>
          </a:prstGeom>
          <a:noFill/>
        </p:spPr>
        <p:txBody>
          <a:bodyPr wrap="square" rtlCol="0">
            <a:spAutoFit/>
          </a:bodyPr>
          <a:lstStyle/>
          <a:p>
            <a:r>
              <a:rPr kumimoji="1" lang="en-US" altLang="ja-JP" sz="3600" b="1" dirty="0" smtClean="0">
                <a:solidFill>
                  <a:srgbClr val="FF0000"/>
                </a:solidFill>
              </a:rPr>
              <a:t>×</a:t>
            </a:r>
            <a:endParaRPr kumimoji="1" lang="ja-JP" altLang="en-US" sz="3600" b="1" dirty="0">
              <a:solidFill>
                <a:srgbClr val="FF0000"/>
              </a:solidFill>
            </a:endParaRPr>
          </a:p>
        </p:txBody>
      </p:sp>
      <p:sp>
        <p:nvSpPr>
          <p:cNvPr id="13" name="テキスト ボックス 12"/>
          <p:cNvSpPr txBox="1"/>
          <p:nvPr/>
        </p:nvSpPr>
        <p:spPr>
          <a:xfrm>
            <a:off x="6192723" y="4697973"/>
            <a:ext cx="327147" cy="646331"/>
          </a:xfrm>
          <a:prstGeom prst="rect">
            <a:avLst/>
          </a:prstGeom>
          <a:noFill/>
        </p:spPr>
        <p:txBody>
          <a:bodyPr wrap="square" rtlCol="0">
            <a:spAutoFit/>
          </a:bodyPr>
          <a:lstStyle/>
          <a:p>
            <a:r>
              <a:rPr kumimoji="1" lang="en-US" altLang="ja-JP" sz="3600" b="1" dirty="0" smtClean="0">
                <a:solidFill>
                  <a:srgbClr val="FF0000"/>
                </a:solidFill>
              </a:rPr>
              <a:t>×</a:t>
            </a:r>
            <a:endParaRPr kumimoji="1" lang="ja-JP" altLang="en-US" sz="3600" b="1" dirty="0">
              <a:solidFill>
                <a:srgbClr val="FF0000"/>
              </a:solidFill>
            </a:endParaRPr>
          </a:p>
        </p:txBody>
      </p:sp>
    </p:spTree>
    <p:extLst>
      <p:ext uri="{BB962C8B-B14F-4D97-AF65-F5344CB8AC3E}">
        <p14:creationId xmlns:p14="http://schemas.microsoft.com/office/powerpoint/2010/main" val="11586638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763688" y="28419"/>
            <a:ext cx="6120680" cy="418058"/>
          </a:xfrm>
        </p:spPr>
        <p:txBody>
          <a:bodyPr>
            <a:normAutofit fontScale="90000"/>
          </a:bodyPr>
          <a:lstStyle/>
          <a:p>
            <a:r>
              <a:rPr lang="si-LK" altLang="ja-JP" sz="2400" dirty="0"/>
              <a:t>අතිරේක පොහොර යෙදීම</a:t>
            </a:r>
            <a:endParaRPr kumimoji="1" lang="ja-JP" altLang="en-US" sz="2400" dirty="0"/>
          </a:p>
        </p:txBody>
      </p:sp>
      <p:sp>
        <p:nvSpPr>
          <p:cNvPr id="3" name="コンテンツ プレースホルダー 2"/>
          <p:cNvSpPr>
            <a:spLocks noGrp="1"/>
          </p:cNvSpPr>
          <p:nvPr>
            <p:ph idx="1"/>
          </p:nvPr>
        </p:nvSpPr>
        <p:spPr>
          <a:xfrm>
            <a:off x="179512" y="620688"/>
            <a:ext cx="8712968" cy="6120680"/>
          </a:xfrm>
        </p:spPr>
        <p:txBody>
          <a:bodyPr>
            <a:normAutofit fontScale="92500" lnSpcReduction="20000"/>
          </a:bodyPr>
          <a:lstStyle/>
          <a:p>
            <a:pPr marL="0" indent="0">
              <a:buNone/>
            </a:pPr>
            <a:r>
              <a:rPr lang="si-LK" altLang="ja-JP" u="sng" dirty="0"/>
              <a:t>යොදන්නේ කෙසේද?</a:t>
            </a:r>
            <a:endParaRPr lang="en-US" altLang="ja-JP" u="sng" dirty="0"/>
          </a:p>
          <a:p>
            <a:r>
              <a:rPr lang="si-LK" altLang="ja-JP" dirty="0" smtClean="0"/>
              <a:t>ප</a:t>
            </a:r>
            <a:r>
              <a:rPr lang="si-LK" altLang="ja-JP" dirty="0"/>
              <a:t>ෝෂක ද්‍රව්‍ය උරා ගන්නේ ශාක මුල් වලිනි, ශාක දේහය (කඳ හෝ පත්‍ර) මගින් නොවේ. "මුල් වලට පොහොර යෙදිය යුතුය" යන්න සෑමවිටම ඔබේ මතකයේ තබා ගන්න</a:t>
            </a:r>
          </a:p>
          <a:p>
            <a:r>
              <a:rPr lang="si-LK" altLang="ja-JP" dirty="0"/>
              <a:t>මුල් අපට නොපෙනෙන පස තුළ වර්ධනය වේ. එම නිසා මුල් කොතරම් දුරට වර්ධනය වී ඇත්දැයි අප නොදනියි. එමෙන්ම සාමාන්</a:t>
            </a:r>
            <a:r>
              <a:rPr lang="si-LK" altLang="ja-JP" dirty="0" smtClean="0"/>
              <a:t>‍යය</a:t>
            </a:r>
            <a:r>
              <a:rPr lang="si-LK" altLang="ja-JP" dirty="0"/>
              <a:t>ෙන් මුල් වල දිග ශාකයේ උසට වඩා වැඩි බව ඔබේ මතකයේ තබා ගන්න</a:t>
            </a:r>
          </a:p>
          <a:p>
            <a:r>
              <a:rPr lang="si-LK" altLang="ja-JP" dirty="0"/>
              <a:t>රසායනික පොහොර රසායනික ස</a:t>
            </a:r>
            <a:r>
              <a:rPr lang="si-LK" altLang="ja-JP" dirty="0" smtClean="0"/>
              <a:t>ංයෝග </a:t>
            </a:r>
            <a:r>
              <a:rPr lang="si-LK" altLang="ja-JP" dirty="0"/>
              <a:t>වල ඝන ස්වරූපය වේ. ඒවා යෙදූ සැනින් මුල් සමග ස්පර්ශ වුවහොත් ශාක වලට හානිදායක වේ</a:t>
            </a:r>
          </a:p>
          <a:p>
            <a:pPr>
              <a:buFont typeface="Calibri" panose="020F0502020204030204" pitchFamily="34" charset="0"/>
              <a:buChar char="→"/>
            </a:pPr>
            <a:r>
              <a:rPr lang="si-LK" altLang="ja-JP" dirty="0" smtClean="0"/>
              <a:t>එම </a:t>
            </a:r>
            <a:r>
              <a:rPr lang="si-LK" altLang="ja-JP" dirty="0"/>
              <a:t>නිසා, </a:t>
            </a:r>
            <a:r>
              <a:rPr lang="si-LK" altLang="ja-JP" dirty="0">
                <a:solidFill>
                  <a:srgbClr val="FF0000"/>
                </a:solidFill>
              </a:rPr>
              <a:t>අතිරේක පොහොර ශාක වලට යම් දුරක් තබා ඈතින් </a:t>
            </a:r>
            <a:r>
              <a:rPr lang="si-LK" altLang="ja-JP" dirty="0" smtClean="0">
                <a:solidFill>
                  <a:srgbClr val="FF0000"/>
                </a:solidFill>
              </a:rPr>
              <a:t>එක</a:t>
            </a:r>
            <a:r>
              <a:rPr lang="si-LK" altLang="ja-JP" dirty="0">
                <a:solidFill>
                  <a:srgbClr val="FF0000"/>
                </a:solidFill>
              </a:rPr>
              <a:t>් කල යුතුය. ශාක ආසන්නයේ යෙදීම නොකල යුතුය</a:t>
            </a:r>
            <a:endParaRPr lang="en-US" altLang="ja-JP" dirty="0">
              <a:solidFill>
                <a:srgbClr val="FF0000"/>
              </a:solidFill>
            </a:endParaRPr>
          </a:p>
          <a:p>
            <a:pPr>
              <a:buFont typeface="Calibri" panose="020F0502020204030204" pitchFamily="34" charset="0"/>
              <a:buChar char="→"/>
            </a:pPr>
            <a:endParaRPr kumimoji="1" lang="ja-JP" altLang="en-US" dirty="0">
              <a:solidFill>
                <a:srgbClr val="FF0000"/>
              </a:solidFill>
            </a:endParaRPr>
          </a:p>
        </p:txBody>
      </p:sp>
      <p:sp>
        <p:nvSpPr>
          <p:cNvPr id="4" name="テキスト ボックス 3"/>
          <p:cNvSpPr txBox="1"/>
          <p:nvPr/>
        </p:nvSpPr>
        <p:spPr>
          <a:xfrm>
            <a:off x="8712460" y="15032"/>
            <a:ext cx="360040" cy="369332"/>
          </a:xfrm>
          <a:prstGeom prst="rect">
            <a:avLst/>
          </a:prstGeom>
          <a:noFill/>
        </p:spPr>
        <p:txBody>
          <a:bodyPr wrap="square" rtlCol="0">
            <a:spAutoFit/>
          </a:bodyPr>
          <a:lstStyle/>
          <a:p>
            <a:r>
              <a:rPr lang="en-US" altLang="ja-JP" dirty="0" smtClean="0"/>
              <a:t>7’</a:t>
            </a:r>
            <a:endParaRPr kumimoji="1" lang="ja-JP" altLang="en-US" dirty="0"/>
          </a:p>
        </p:txBody>
      </p:sp>
    </p:spTree>
    <p:extLst>
      <p:ext uri="{BB962C8B-B14F-4D97-AF65-F5344CB8AC3E}">
        <p14:creationId xmlns:p14="http://schemas.microsoft.com/office/powerpoint/2010/main" val="40131617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0"/>
            <a:ext cx="8229600" cy="922114"/>
          </a:xfrm>
        </p:spPr>
        <p:txBody>
          <a:bodyPr/>
          <a:lstStyle/>
          <a:p>
            <a:r>
              <a:rPr lang="si-LK" altLang="ja-JP" dirty="0"/>
              <a:t>අතිරේක පොහොර යෙදීම</a:t>
            </a:r>
            <a:endParaRPr kumimoji="1" lang="ja-JP" altLang="en-US" dirty="0"/>
          </a:p>
        </p:txBody>
      </p:sp>
      <p:sp>
        <p:nvSpPr>
          <p:cNvPr id="3" name="コンテンツ プレースホルダー 2"/>
          <p:cNvSpPr>
            <a:spLocks noGrp="1"/>
          </p:cNvSpPr>
          <p:nvPr>
            <p:ph idx="1"/>
          </p:nvPr>
        </p:nvSpPr>
        <p:spPr>
          <a:xfrm>
            <a:off x="107504" y="908720"/>
            <a:ext cx="4464496" cy="5832648"/>
          </a:xfrm>
        </p:spPr>
        <p:txBody>
          <a:bodyPr>
            <a:normAutofit lnSpcReduction="10000"/>
          </a:bodyPr>
          <a:lstStyle/>
          <a:p>
            <a:pPr marL="0" indent="0">
              <a:buNone/>
            </a:pPr>
            <a:r>
              <a:rPr lang="si-LK" altLang="ja-JP" u="sng" dirty="0"/>
              <a:t>යොදන්නේ කෙසේද?</a:t>
            </a:r>
            <a:endParaRPr lang="en-US" altLang="ja-JP" u="sng" dirty="0"/>
          </a:p>
          <a:p>
            <a:pPr marL="514350" indent="-514350">
              <a:buFont typeface="+mj-lt"/>
              <a:buAutoNum type="arabicPeriod"/>
            </a:pPr>
            <a:r>
              <a:rPr lang="si-LK" altLang="ja-JP" dirty="0" smtClean="0">
                <a:latin typeface="Times New Roman" panose="02020603050405020304" pitchFamily="18" charset="0"/>
              </a:rPr>
              <a:t>ම</a:t>
            </a:r>
            <a:r>
              <a:rPr lang="si-LK" altLang="ja-JP" dirty="0">
                <a:latin typeface="Times New Roman" panose="02020603050405020304" pitchFamily="18" charset="0"/>
              </a:rPr>
              <a:t>ුල් සහිත කලාපයට (ශාක වලට) ඈතින් නොගැඹුරු වැටි හාරන්න </a:t>
            </a:r>
            <a:endParaRPr lang="en-US" altLang="ja-JP" dirty="0" smtClean="0">
              <a:latin typeface="Times New Roman" panose="02020603050405020304" pitchFamily="18" charset="0"/>
            </a:endParaRPr>
          </a:p>
          <a:p>
            <a:pPr marL="514350" indent="-514350">
              <a:buFont typeface="+mj-lt"/>
              <a:buAutoNum type="arabicPeriod"/>
            </a:pPr>
            <a:r>
              <a:rPr lang="si-LK" altLang="ja-JP" dirty="0" smtClean="0">
                <a:latin typeface="Times New Roman" panose="02020603050405020304" pitchFamily="18" charset="0"/>
              </a:rPr>
              <a:t>ව</a:t>
            </a:r>
            <a:r>
              <a:rPr lang="si-LK" altLang="ja-JP" dirty="0">
                <a:latin typeface="Times New Roman" panose="02020603050405020304" pitchFamily="18" charset="0"/>
              </a:rPr>
              <a:t>ැටි ඔස්සේ පොහොර එක් කරන්න</a:t>
            </a:r>
          </a:p>
          <a:p>
            <a:pPr marL="514350" indent="-514350">
              <a:buFont typeface="+mj-lt"/>
              <a:buAutoNum type="arabicPeriod"/>
            </a:pPr>
            <a:r>
              <a:rPr lang="si-LK" altLang="ja-JP" dirty="0">
                <a:latin typeface="Times New Roman" panose="02020603050405020304" pitchFamily="18" charset="0"/>
              </a:rPr>
              <a:t>වැටි පස් වලින් ආවරණය කරන්න</a:t>
            </a:r>
          </a:p>
          <a:p>
            <a:pPr marL="514350" indent="-514350">
              <a:buFont typeface="+mj-lt"/>
              <a:buAutoNum type="arabicPeriod"/>
            </a:pPr>
            <a:r>
              <a:rPr lang="si-LK" altLang="ja-JP" dirty="0">
                <a:latin typeface="Times New Roman" panose="02020603050405020304" pitchFamily="18" charset="0"/>
              </a:rPr>
              <a:t>පස වියළි නම් වැටි වලට ජලය එක් කරන්න</a:t>
            </a:r>
          </a:p>
          <a:p>
            <a:pPr marL="514350" indent="-514350">
              <a:buFont typeface="+mj-lt"/>
              <a:buAutoNum type="arabicPeriod"/>
            </a:pPr>
            <a:endParaRPr kumimoji="1" lang="ja-JP" altLang="en-US" dirty="0"/>
          </a:p>
        </p:txBody>
      </p:sp>
      <p:sp>
        <p:nvSpPr>
          <p:cNvPr id="4" name="テキスト ボックス 3"/>
          <p:cNvSpPr txBox="1"/>
          <p:nvPr/>
        </p:nvSpPr>
        <p:spPr>
          <a:xfrm>
            <a:off x="8712460" y="15032"/>
            <a:ext cx="360040" cy="369332"/>
          </a:xfrm>
          <a:prstGeom prst="rect">
            <a:avLst/>
          </a:prstGeom>
          <a:noFill/>
        </p:spPr>
        <p:txBody>
          <a:bodyPr wrap="square" rtlCol="0">
            <a:spAutoFit/>
          </a:bodyPr>
          <a:lstStyle/>
          <a:p>
            <a:r>
              <a:rPr lang="en-US" altLang="ja-JP" dirty="0" smtClean="0"/>
              <a:t>8</a:t>
            </a:r>
            <a:endParaRPr kumimoji="1" lang="ja-JP" altLang="en-US" dirty="0"/>
          </a:p>
        </p:txBody>
      </p:sp>
      <p:pic>
        <p:nvPicPr>
          <p:cNvPr id="2050" name="Picture 2" descr="C:\Users\Kyota\Documents\02_スリランカ\マニュアル\Manual Pics\01_General\Additional Fertilizer\Resized\DSC0187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0085" y="836712"/>
            <a:ext cx="38100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Kyota\Documents\02_スリランカ\マニュアル\Manual Pics\01_General\Additional Fertilizer\Resized\IMG_883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5162" y="3973059"/>
            <a:ext cx="38100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88765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403648" y="0"/>
            <a:ext cx="6264696" cy="490066"/>
          </a:xfrm>
        </p:spPr>
        <p:txBody>
          <a:bodyPr>
            <a:normAutofit/>
          </a:bodyPr>
          <a:lstStyle/>
          <a:p>
            <a:r>
              <a:rPr lang="si-LK" altLang="ja-JP" sz="2400" dirty="0"/>
              <a:t>අතිරේක පොහොර යෙදීම</a:t>
            </a:r>
            <a:endParaRPr kumimoji="1" lang="ja-JP" altLang="en-US" sz="2400" dirty="0"/>
          </a:p>
        </p:txBody>
      </p:sp>
      <p:sp>
        <p:nvSpPr>
          <p:cNvPr id="3" name="コンテンツ プレースホルダー 2"/>
          <p:cNvSpPr>
            <a:spLocks noGrp="1"/>
          </p:cNvSpPr>
          <p:nvPr>
            <p:ph idx="1"/>
          </p:nvPr>
        </p:nvSpPr>
        <p:spPr>
          <a:xfrm>
            <a:off x="107504" y="548680"/>
            <a:ext cx="8964996" cy="6309320"/>
          </a:xfrm>
        </p:spPr>
        <p:txBody>
          <a:bodyPr>
            <a:normAutofit/>
          </a:bodyPr>
          <a:lstStyle/>
          <a:p>
            <a:pPr marL="0" indent="0">
              <a:buNone/>
            </a:pPr>
            <a:r>
              <a:rPr lang="si-LK" altLang="ja-JP" u="sng" dirty="0"/>
              <a:t>යොදන්නේ කෙසේද?</a:t>
            </a:r>
            <a:endParaRPr lang="en-US" altLang="ja-JP" u="sng" dirty="0"/>
          </a:p>
          <a:p>
            <a:pPr marL="514350" indent="-514350">
              <a:buFont typeface="+mj-lt"/>
              <a:buAutoNum type="arabicPeriod"/>
            </a:pPr>
            <a:r>
              <a:rPr lang="si-LK" altLang="ja-JP" dirty="0" smtClean="0">
                <a:latin typeface="Times New Roman" panose="02020603050405020304" pitchFamily="18" charset="0"/>
              </a:rPr>
              <a:t>ම</a:t>
            </a:r>
            <a:r>
              <a:rPr lang="si-LK" altLang="ja-JP" dirty="0">
                <a:latin typeface="Times New Roman" panose="02020603050405020304" pitchFamily="18" charset="0"/>
              </a:rPr>
              <a:t>ුල් සහිත කලාපයට (ශාක වලට) ඈතින් පේළියට වැටි හාරන්න. වැටි ගැඹුරට හෑරීමෙන් වළකින්</a:t>
            </a:r>
            <a:r>
              <a:rPr lang="si-LK" altLang="ja-JP" dirty="0" smtClean="0">
                <a:latin typeface="Times New Roman" panose="02020603050405020304" pitchFamily="18" charset="0"/>
              </a:rPr>
              <a:t>න</a:t>
            </a:r>
            <a:r>
              <a:rPr lang="en-US" altLang="ja-JP" dirty="0" smtClean="0">
                <a:latin typeface="Times New Roman" panose="02020603050405020304" pitchFamily="18" charset="0"/>
              </a:rPr>
              <a:t>.</a:t>
            </a:r>
            <a:r>
              <a:rPr lang="si-LK" altLang="ja-JP" dirty="0" smtClean="0">
                <a:latin typeface="Times New Roman" panose="02020603050405020304" pitchFamily="18" charset="0"/>
              </a:rPr>
              <a:t> </a:t>
            </a:r>
            <a:r>
              <a:rPr lang="si-LK" altLang="ja-JP" dirty="0">
                <a:latin typeface="Times New Roman" panose="02020603050405020304" pitchFamily="18" charset="0"/>
              </a:rPr>
              <a:t>ගැඹුරට හෑරීමෙන් මුල් වලට හානි විය හැක</a:t>
            </a:r>
          </a:p>
          <a:p>
            <a:pPr marL="514350" indent="-514350">
              <a:buFont typeface="+mj-lt"/>
              <a:buAutoNum type="arabicPeriod"/>
            </a:pPr>
            <a:r>
              <a:rPr lang="si-LK" altLang="ja-JP" dirty="0">
                <a:latin typeface="Times New Roman" panose="02020603050405020304" pitchFamily="18" charset="0"/>
              </a:rPr>
              <a:t>වැටි ඔස්සේ පොහොර එක් කරන්න</a:t>
            </a:r>
          </a:p>
          <a:p>
            <a:pPr marL="514350" indent="-514350">
              <a:buFont typeface="+mj-lt"/>
              <a:buAutoNum type="arabicPeriod"/>
            </a:pPr>
            <a:r>
              <a:rPr lang="si-LK" altLang="ja-JP" dirty="0">
                <a:latin typeface="Times New Roman" panose="02020603050405020304" pitchFamily="18" charset="0"/>
              </a:rPr>
              <a:t>වැටි පස් වලින් ආවරණය කරන්න</a:t>
            </a:r>
          </a:p>
          <a:p>
            <a:pPr marL="514350" indent="-514350">
              <a:buFont typeface="+mj-lt"/>
              <a:buAutoNum type="arabicPeriod"/>
            </a:pPr>
            <a:r>
              <a:rPr lang="si-LK" altLang="ja-JP" dirty="0">
                <a:latin typeface="Times New Roman" panose="02020603050405020304" pitchFamily="18" charset="0"/>
              </a:rPr>
              <a:t>පස වියළි නම් මුල් මගින් පෝෂක උරා නොගනී. පස බොහෝ වියළි නම් වැටි වලට ජලය එක් කරන්න </a:t>
            </a:r>
            <a:endParaRPr kumimoji="1" lang="ja-JP" altLang="en-US" dirty="0">
              <a:latin typeface="Times New Roman" panose="02020603050405020304" pitchFamily="18" charset="0"/>
              <a:cs typeface="Times New Roman" panose="02020603050405020304" pitchFamily="18" charset="0"/>
            </a:endParaRPr>
          </a:p>
        </p:txBody>
      </p:sp>
      <p:sp>
        <p:nvSpPr>
          <p:cNvPr id="4" name="テキスト ボックス 3"/>
          <p:cNvSpPr txBox="1"/>
          <p:nvPr/>
        </p:nvSpPr>
        <p:spPr>
          <a:xfrm>
            <a:off x="8712460" y="15032"/>
            <a:ext cx="360040" cy="369332"/>
          </a:xfrm>
          <a:prstGeom prst="rect">
            <a:avLst/>
          </a:prstGeom>
          <a:noFill/>
        </p:spPr>
        <p:txBody>
          <a:bodyPr wrap="square" rtlCol="0">
            <a:spAutoFit/>
          </a:bodyPr>
          <a:lstStyle/>
          <a:p>
            <a:r>
              <a:rPr lang="en-US" altLang="ja-JP" dirty="0" smtClean="0"/>
              <a:t>8’</a:t>
            </a:r>
            <a:endParaRPr kumimoji="1" lang="ja-JP" altLang="en-US" dirty="0"/>
          </a:p>
        </p:txBody>
      </p:sp>
    </p:spTree>
    <p:extLst>
      <p:ext uri="{BB962C8B-B14F-4D97-AF65-F5344CB8AC3E}">
        <p14:creationId xmlns:p14="http://schemas.microsoft.com/office/powerpoint/2010/main" val="14514532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lang="si-LK" altLang="ja-JP" dirty="0"/>
              <a:t>පුහුණු කිරීම</a:t>
            </a:r>
            <a:endParaRPr kumimoji="1" lang="ja-JP" altLang="en-US" dirty="0"/>
          </a:p>
        </p:txBody>
      </p:sp>
      <p:pic>
        <p:nvPicPr>
          <p:cNvPr id="3074" name="Picture 2" descr="C:\Users\Kyota\Documents\02_スリランカ\マニュアル\Manual Pics\Eggplant\Resized\training of brinjal by cripper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6016" y="3284984"/>
            <a:ext cx="38100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Kyota\Documents\02_スリランカ\マニュアル\Manual Pics\Tomato\Resized\bud (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3284984"/>
            <a:ext cx="3810000" cy="2857500"/>
          </a:xfrm>
          <a:prstGeom prst="rect">
            <a:avLst/>
          </a:prstGeom>
          <a:noFill/>
          <a:extLst>
            <a:ext uri="{909E8E84-426E-40DD-AFC4-6F175D3DCCD1}">
              <a14:hiddenFill xmlns:a14="http://schemas.microsoft.com/office/drawing/2010/main">
                <a:solidFill>
                  <a:srgbClr val="FFFFFF"/>
                </a:solidFill>
              </a14:hiddenFill>
            </a:ext>
          </a:extLst>
        </p:spPr>
      </p:pic>
      <p:sp>
        <p:nvSpPr>
          <p:cNvPr id="6" name="テキスト ボックス 5"/>
          <p:cNvSpPr txBox="1"/>
          <p:nvPr/>
        </p:nvSpPr>
        <p:spPr>
          <a:xfrm>
            <a:off x="6876256" y="6407745"/>
            <a:ext cx="1816043" cy="369332"/>
          </a:xfrm>
          <a:prstGeom prst="rect">
            <a:avLst/>
          </a:prstGeom>
          <a:noFill/>
        </p:spPr>
        <p:txBody>
          <a:bodyPr wrap="square" rtlCol="0">
            <a:spAutoFit/>
          </a:bodyPr>
          <a:lstStyle/>
          <a:p>
            <a:r>
              <a:rPr kumimoji="1" lang="en-US" altLang="ja-JP" dirty="0" smtClean="0"/>
              <a:t>GVSPP Q15, Q16</a:t>
            </a:r>
            <a:endParaRPr kumimoji="1" lang="ja-JP" altLang="en-US" dirty="0"/>
          </a:p>
        </p:txBody>
      </p:sp>
      <p:sp>
        <p:nvSpPr>
          <p:cNvPr id="7" name="テキスト ボックス 6"/>
          <p:cNvSpPr txBox="1"/>
          <p:nvPr/>
        </p:nvSpPr>
        <p:spPr>
          <a:xfrm>
            <a:off x="8712460" y="15032"/>
            <a:ext cx="360040" cy="369332"/>
          </a:xfrm>
          <a:prstGeom prst="rect">
            <a:avLst/>
          </a:prstGeom>
          <a:noFill/>
        </p:spPr>
        <p:txBody>
          <a:bodyPr wrap="square" rtlCol="0">
            <a:spAutoFit/>
          </a:bodyPr>
          <a:lstStyle/>
          <a:p>
            <a:r>
              <a:rPr lang="en-US" altLang="ja-JP" dirty="0"/>
              <a:t>9</a:t>
            </a:r>
            <a:endParaRPr kumimoji="1" lang="ja-JP" altLang="en-US" dirty="0"/>
          </a:p>
        </p:txBody>
      </p:sp>
    </p:spTree>
    <p:extLst>
      <p:ext uri="{BB962C8B-B14F-4D97-AF65-F5344CB8AC3E}">
        <p14:creationId xmlns:p14="http://schemas.microsoft.com/office/powerpoint/2010/main" val="18983582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749815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894788" y="274638"/>
            <a:ext cx="5629539" cy="994122"/>
          </a:xfrm>
        </p:spPr>
        <p:txBody>
          <a:bodyPr/>
          <a:lstStyle/>
          <a:p>
            <a:r>
              <a:rPr lang="si-LK" altLang="ja-JP" dirty="0"/>
              <a:t>පුහුණු කිරීම</a:t>
            </a:r>
            <a:endParaRPr kumimoji="1" lang="ja-JP" altLang="en-US" dirty="0"/>
          </a:p>
        </p:txBody>
      </p:sp>
      <p:sp>
        <p:nvSpPr>
          <p:cNvPr id="3" name="コンテンツ プレースホルダー 2"/>
          <p:cNvSpPr>
            <a:spLocks noGrp="1"/>
          </p:cNvSpPr>
          <p:nvPr>
            <p:ph idx="1"/>
          </p:nvPr>
        </p:nvSpPr>
        <p:spPr>
          <a:xfrm>
            <a:off x="251520" y="1340768"/>
            <a:ext cx="8568952" cy="5328592"/>
          </a:xfrm>
        </p:spPr>
        <p:txBody>
          <a:bodyPr>
            <a:normAutofit fontScale="92500" lnSpcReduction="10000"/>
          </a:bodyPr>
          <a:lstStyle/>
          <a:p>
            <a:pPr marL="0" indent="0" algn="ctr">
              <a:buNone/>
            </a:pPr>
            <a:r>
              <a:rPr lang="si-LK" altLang="ja-JP" dirty="0">
                <a:solidFill>
                  <a:schemeClr val="accent5">
                    <a:lumMod val="75000"/>
                  </a:schemeClr>
                </a:solidFill>
              </a:rPr>
              <a:t>බීජ </a:t>
            </a:r>
            <a:r>
              <a:rPr lang="si-LK" altLang="ja-JP" dirty="0"/>
              <a:t>(ඵල) </a:t>
            </a:r>
            <a:r>
              <a:rPr lang="si-LK" altLang="ja-JP" dirty="0">
                <a:solidFill>
                  <a:schemeClr val="accent5">
                    <a:lumMod val="75000"/>
                  </a:schemeClr>
                </a:solidFill>
              </a:rPr>
              <a:t>වල විශාලත්වය </a:t>
            </a:r>
            <a:endParaRPr lang="en-US" altLang="ja-JP" dirty="0" smtClean="0">
              <a:solidFill>
                <a:schemeClr val="accent5">
                  <a:lumMod val="75000"/>
                </a:schemeClr>
              </a:solidFill>
            </a:endParaRPr>
          </a:p>
          <a:p>
            <a:pPr marL="0" indent="0" algn="ctr">
              <a:buNone/>
            </a:pPr>
            <a:r>
              <a:rPr lang="si-LK" altLang="ja-JP" dirty="0" smtClean="0"/>
              <a:t>හා</a:t>
            </a:r>
            <a:r>
              <a:rPr lang="en-US" altLang="ja-JP" dirty="0" smtClean="0"/>
              <a:t>  </a:t>
            </a:r>
          </a:p>
          <a:p>
            <a:pPr marL="0" indent="0" algn="ctr">
              <a:buNone/>
            </a:pPr>
            <a:r>
              <a:rPr lang="si-LK" altLang="ja-JP" dirty="0">
                <a:solidFill>
                  <a:schemeClr val="accent5">
                    <a:lumMod val="75000"/>
                  </a:schemeClr>
                </a:solidFill>
              </a:rPr>
              <a:t>බීජ </a:t>
            </a:r>
            <a:r>
              <a:rPr lang="si-LK" altLang="ja-JP" dirty="0"/>
              <a:t>(ඵල) </a:t>
            </a:r>
            <a:r>
              <a:rPr lang="si-LK" altLang="ja-JP" dirty="0">
                <a:solidFill>
                  <a:schemeClr val="accent5">
                    <a:lumMod val="75000"/>
                  </a:schemeClr>
                </a:solidFill>
              </a:rPr>
              <a:t>වල ගුණාත්මකබාවය </a:t>
            </a:r>
            <a:r>
              <a:rPr lang="si-LK" altLang="ja-JP" dirty="0" smtClean="0"/>
              <a:t>උපර</a:t>
            </a:r>
            <a:r>
              <a:rPr lang="si-LK" altLang="ja-JP" dirty="0"/>
              <a:t>ිමයෙන් </a:t>
            </a:r>
            <a:r>
              <a:rPr lang="si-LK" altLang="ja-JP" dirty="0" smtClean="0"/>
              <a:t>ව</a:t>
            </a:r>
            <a:r>
              <a:rPr lang="si-LK" altLang="ja-JP" dirty="0"/>
              <a:t>ැඩි කිරී</a:t>
            </a:r>
            <a:r>
              <a:rPr lang="si-LK" altLang="ja-JP" dirty="0" smtClean="0"/>
              <a:t>මට </a:t>
            </a:r>
            <a:endParaRPr lang="en-US" altLang="ja-JP" dirty="0"/>
          </a:p>
          <a:p>
            <a:pPr marL="0" indent="0" algn="ctr">
              <a:buNone/>
            </a:pPr>
            <a:r>
              <a:rPr lang="si-LK" altLang="ja-JP" dirty="0" smtClean="0"/>
              <a:t>අනවශ</a:t>
            </a:r>
            <a:r>
              <a:rPr lang="si-LK" altLang="ja-JP" dirty="0"/>
              <a:t>්‍ය අංකුර/රිකිලි සහ ඵල කප්පාදු කරන්න (පුහුණු කරන්න)</a:t>
            </a:r>
            <a:endParaRPr kumimoji="1" lang="en-US" altLang="ja-JP" dirty="0" smtClean="0"/>
          </a:p>
          <a:p>
            <a:pPr marL="0" indent="0">
              <a:buNone/>
            </a:pPr>
            <a:endParaRPr kumimoji="1" lang="en-US" altLang="ja-JP" dirty="0" smtClean="0"/>
          </a:p>
          <a:p>
            <a:pPr marL="0" indent="0">
              <a:buNone/>
            </a:pPr>
            <a:endParaRPr lang="en-US" altLang="ja-JP" dirty="0"/>
          </a:p>
          <a:p>
            <a:pPr marL="0" indent="0">
              <a:buNone/>
            </a:pPr>
            <a:endParaRPr kumimoji="1" lang="en-US" altLang="ja-JP" dirty="0" smtClean="0"/>
          </a:p>
          <a:p>
            <a:pPr marL="0" indent="0">
              <a:buNone/>
            </a:pPr>
            <a:endParaRPr lang="en-US" altLang="ja-JP" dirty="0"/>
          </a:p>
          <a:p>
            <a:pPr marL="0" indent="0">
              <a:buNone/>
            </a:pPr>
            <a:endParaRPr kumimoji="1" lang="en-US" altLang="ja-JP" dirty="0" smtClean="0"/>
          </a:p>
          <a:p>
            <a:pPr marL="0" indent="0">
              <a:buNone/>
            </a:pPr>
            <a:r>
              <a:rPr lang="en-US" altLang="ja-JP" sz="1800" dirty="0"/>
              <a:t> </a:t>
            </a:r>
            <a:r>
              <a:rPr lang="en-US" altLang="ja-JP" sz="1800" dirty="0" smtClean="0"/>
              <a:t>     </a:t>
            </a:r>
            <a:endParaRPr kumimoji="1" lang="ja-JP" altLang="en-US" sz="1800" dirty="0"/>
          </a:p>
        </p:txBody>
      </p:sp>
      <p:sp>
        <p:nvSpPr>
          <p:cNvPr id="4" name="テキスト ボックス 3"/>
          <p:cNvSpPr txBox="1"/>
          <p:nvPr/>
        </p:nvSpPr>
        <p:spPr>
          <a:xfrm>
            <a:off x="22581" y="5922098"/>
            <a:ext cx="3744416" cy="369332"/>
          </a:xfrm>
          <a:prstGeom prst="rect">
            <a:avLst/>
          </a:prstGeom>
          <a:noFill/>
        </p:spPr>
        <p:txBody>
          <a:bodyPr wrap="square" rtlCol="0">
            <a:spAutoFit/>
          </a:bodyPr>
          <a:lstStyle/>
          <a:p>
            <a:pPr algn="ctr"/>
            <a:r>
              <a:rPr lang="si-LK" altLang="ja-JP" dirty="0"/>
              <a:t>පාර</a:t>
            </a:r>
            <a:r>
              <a:rPr lang="si-LK" altLang="ja-JP" dirty="0" smtClean="0"/>
              <a:t>්ශ්ව</a:t>
            </a:r>
            <a:r>
              <a:rPr lang="si-LK" altLang="ja-JP" dirty="0"/>
              <a:t>ික රිකිලි පුහුණු කිරීම (තක්කාලි)</a:t>
            </a:r>
            <a:endParaRPr lang="ja-JP" altLang="en-US" dirty="0"/>
          </a:p>
        </p:txBody>
      </p:sp>
      <p:sp>
        <p:nvSpPr>
          <p:cNvPr id="5" name="テキスト ボックス 4"/>
          <p:cNvSpPr txBox="1"/>
          <p:nvPr/>
        </p:nvSpPr>
        <p:spPr>
          <a:xfrm>
            <a:off x="5339916" y="5922098"/>
            <a:ext cx="3672408" cy="369332"/>
          </a:xfrm>
          <a:prstGeom prst="rect">
            <a:avLst/>
          </a:prstGeom>
          <a:noFill/>
        </p:spPr>
        <p:txBody>
          <a:bodyPr wrap="square" rtlCol="0">
            <a:spAutoFit/>
          </a:bodyPr>
          <a:lstStyle/>
          <a:p>
            <a:pPr algn="ctr"/>
            <a:r>
              <a:rPr lang="si-LK" altLang="ja-JP" dirty="0"/>
              <a:t>ඵල කප්පාදු කිරීම (වම්බටු)</a:t>
            </a:r>
            <a:endParaRPr kumimoji="1" lang="ja-JP" altLang="en-US" dirty="0"/>
          </a:p>
        </p:txBody>
      </p:sp>
      <p:pic>
        <p:nvPicPr>
          <p:cNvPr id="1026" name="Picture 2" descr="D:\201406\09_Pics\2013\13.08.13_Kundasale\Training Plots\Resized\DSC0200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789" y="3501008"/>
            <a:ext cx="3048000" cy="22860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D:\201406\09_Pics\2013\13.08.16_Aluttarama【Tr】\Resized\IMG_862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2120" y="3494890"/>
            <a:ext cx="3048000" cy="2286000"/>
          </a:xfrm>
          <a:prstGeom prst="rect">
            <a:avLst/>
          </a:prstGeom>
          <a:noFill/>
          <a:extLst>
            <a:ext uri="{909E8E84-426E-40DD-AFC4-6F175D3DCCD1}">
              <a14:hiddenFill xmlns:a14="http://schemas.microsoft.com/office/drawing/2010/main">
                <a:solidFill>
                  <a:srgbClr val="FFFFFF"/>
                </a:solidFill>
              </a14:hiddenFill>
            </a:ext>
          </a:extLst>
        </p:spPr>
      </p:pic>
      <p:sp>
        <p:nvSpPr>
          <p:cNvPr id="7" name="円/楕円 6"/>
          <p:cNvSpPr/>
          <p:nvPr/>
        </p:nvSpPr>
        <p:spPr>
          <a:xfrm>
            <a:off x="1661592" y="4151229"/>
            <a:ext cx="924272" cy="93610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円/楕円 12"/>
          <p:cNvSpPr/>
          <p:nvPr/>
        </p:nvSpPr>
        <p:spPr>
          <a:xfrm>
            <a:off x="6889441" y="4322238"/>
            <a:ext cx="924272" cy="93610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3606739" y="4416007"/>
            <a:ext cx="1776028" cy="369332"/>
          </a:xfrm>
          <a:prstGeom prst="rect">
            <a:avLst/>
          </a:prstGeom>
          <a:noFill/>
          <a:ln>
            <a:solidFill>
              <a:srgbClr val="FF0000"/>
            </a:solidFill>
            <a:prstDash val="dash"/>
          </a:ln>
        </p:spPr>
        <p:txBody>
          <a:bodyPr wrap="square" rtlCol="0">
            <a:spAutoFit/>
          </a:bodyPr>
          <a:lstStyle/>
          <a:p>
            <a:pPr algn="ctr"/>
            <a:r>
              <a:rPr lang="si-LK" altLang="ja-JP" dirty="0" smtClean="0"/>
              <a:t>ඉවත</a:t>
            </a:r>
            <a:r>
              <a:rPr lang="si-LK" altLang="ja-JP" dirty="0"/>
              <a:t>් කරන්න</a:t>
            </a:r>
            <a:endParaRPr kumimoji="1" lang="ja-JP" altLang="en-US" dirty="0"/>
          </a:p>
        </p:txBody>
      </p:sp>
      <p:cxnSp>
        <p:nvCxnSpPr>
          <p:cNvPr id="10" name="直線矢印コネクタ 9"/>
          <p:cNvCxnSpPr/>
          <p:nvPr/>
        </p:nvCxnSpPr>
        <p:spPr>
          <a:xfrm flipH="1">
            <a:off x="2123728" y="4600673"/>
            <a:ext cx="1643269" cy="37217"/>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直線矢印コネクタ 13"/>
          <p:cNvCxnSpPr/>
          <p:nvPr/>
        </p:nvCxnSpPr>
        <p:spPr>
          <a:xfrm>
            <a:off x="5220072" y="4600673"/>
            <a:ext cx="1956048" cy="189617"/>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5" name="テキスト ボックス 14"/>
          <p:cNvSpPr txBox="1"/>
          <p:nvPr/>
        </p:nvSpPr>
        <p:spPr>
          <a:xfrm>
            <a:off x="8532440" y="15032"/>
            <a:ext cx="540060" cy="369332"/>
          </a:xfrm>
          <a:prstGeom prst="rect">
            <a:avLst/>
          </a:prstGeom>
          <a:noFill/>
        </p:spPr>
        <p:txBody>
          <a:bodyPr wrap="square" rtlCol="0">
            <a:spAutoFit/>
          </a:bodyPr>
          <a:lstStyle/>
          <a:p>
            <a:r>
              <a:rPr lang="en-US" altLang="ja-JP" dirty="0" smtClean="0"/>
              <a:t>10</a:t>
            </a:r>
            <a:endParaRPr kumimoji="1" lang="ja-JP" altLang="en-US" dirty="0"/>
          </a:p>
        </p:txBody>
      </p:sp>
    </p:spTree>
    <p:extLst>
      <p:ext uri="{BB962C8B-B14F-4D97-AF65-F5344CB8AC3E}">
        <p14:creationId xmlns:p14="http://schemas.microsoft.com/office/powerpoint/2010/main" val="464101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673654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971600" y="0"/>
            <a:ext cx="6912768" cy="490066"/>
          </a:xfrm>
        </p:spPr>
        <p:txBody>
          <a:bodyPr>
            <a:normAutofit/>
          </a:bodyPr>
          <a:lstStyle/>
          <a:p>
            <a:r>
              <a:rPr lang="si-LK" altLang="ja-JP" sz="2400" dirty="0"/>
              <a:t>පුහුණු කිරීම</a:t>
            </a:r>
            <a:endParaRPr kumimoji="1" lang="ja-JP" altLang="en-US" sz="2400" dirty="0"/>
          </a:p>
        </p:txBody>
      </p:sp>
      <p:sp>
        <p:nvSpPr>
          <p:cNvPr id="3" name="コンテンツ プレースホルダー 2"/>
          <p:cNvSpPr>
            <a:spLocks noGrp="1"/>
          </p:cNvSpPr>
          <p:nvPr>
            <p:ph idx="1"/>
          </p:nvPr>
        </p:nvSpPr>
        <p:spPr>
          <a:xfrm>
            <a:off x="179512" y="620688"/>
            <a:ext cx="8784976" cy="6048672"/>
          </a:xfrm>
        </p:spPr>
        <p:txBody>
          <a:bodyPr>
            <a:normAutofit fontScale="92500" lnSpcReduction="20000"/>
          </a:bodyPr>
          <a:lstStyle/>
          <a:p>
            <a:pPr marL="0" indent="0">
              <a:buNone/>
            </a:pPr>
            <a:r>
              <a:rPr lang="si-LK" altLang="ja-JP" dirty="0" smtClean="0"/>
              <a:t>ප</a:t>
            </a:r>
            <a:r>
              <a:rPr lang="si-LK" altLang="ja-JP" dirty="0"/>
              <a:t>ාර්ශ්වික අතු (රිකිලි) පුහුණු කිරීම සහ ඵල කප්පාදු කිරීම මගින් බී</a:t>
            </a:r>
            <a:r>
              <a:rPr lang="si-LK" altLang="ja-JP" dirty="0" smtClean="0"/>
              <a:t>ජ</a:t>
            </a:r>
            <a:r>
              <a:rPr lang="en-US" altLang="ja-JP" dirty="0" smtClean="0"/>
              <a:t> </a:t>
            </a:r>
            <a:r>
              <a:rPr lang="si-LK" altLang="ja-JP" dirty="0" smtClean="0"/>
              <a:t>වල </a:t>
            </a:r>
            <a:r>
              <a:rPr lang="si-LK" altLang="ja-JP" dirty="0"/>
              <a:t>ගුණාත්මකබාවය (ප්‍රරෝහණ ප්‍රතිශතය, ජීව්‍යතාවය, විශාලත්වය, දිගුකල් පැවැත්ම) වැඩි දියුණු වේ</a:t>
            </a:r>
            <a:endParaRPr kumimoji="1" lang="en-US" altLang="ja-JP" dirty="0" smtClean="0"/>
          </a:p>
          <a:p>
            <a:r>
              <a:rPr lang="si-LK" altLang="ja-JP" dirty="0" smtClean="0"/>
              <a:t>ප</a:t>
            </a:r>
            <a:r>
              <a:rPr lang="si-LK" altLang="ja-JP" dirty="0"/>
              <a:t>ුහුණු කිරීම සහ ඵල කප්පාදු කිරීම තක්කාලි, වම්බටු, පිපිඤ්ඤා, කරවිල ආදී ඵල හටගන්නා භෝග වලදී පමණක් සිදු කරයි</a:t>
            </a:r>
          </a:p>
          <a:p>
            <a:r>
              <a:rPr lang="si-LK" altLang="ja-JP" dirty="0"/>
              <a:t>පුහුණු කිරීම හා කප්පාද</a:t>
            </a:r>
            <a:r>
              <a:rPr lang="si-LK" altLang="ja-JP" dirty="0" smtClean="0"/>
              <a:t>ුව </a:t>
            </a:r>
            <a:r>
              <a:rPr lang="si-LK" altLang="ja-JP" dirty="0"/>
              <a:t>මගින් සිදු වන්නේ බීජ වල ගුණාත්මකබාවය වැඩි දියුණු වීම පමණක් නොවේ. ශාක වියන අඩු වීම නිසා ක්ෂේත්‍රයේ වාතාශ්‍රය හා හිරු එළි</a:t>
            </a:r>
            <a:r>
              <a:rPr lang="si-LK" altLang="ja-JP" dirty="0" smtClean="0"/>
              <a:t>ය </a:t>
            </a:r>
            <a:r>
              <a:rPr lang="si-LK" altLang="ja-JP" dirty="0"/>
              <a:t>වැටීම වැඩි දියුණු කිරීමට ද දායක වේ </a:t>
            </a:r>
          </a:p>
          <a:p>
            <a:r>
              <a:rPr lang="si-LK" altLang="ja-JP" dirty="0"/>
              <a:t>ශාකයේ අතු බොහෝ ප්‍රමාණයක් ඇතිවිට, ක්ෂේත්‍රයට හොඳ වාතාශ්‍රයක් හා හිරු එළියක් නොලැබෙන අතර එම නිසා පලිබෝධ හා රෝග පැතිරීමත</a:t>
            </a:r>
            <a:r>
              <a:rPr lang="si-LK" altLang="ja-JP" dirty="0" smtClean="0"/>
              <a:t>්</a:t>
            </a:r>
            <a:r>
              <a:rPr lang="en-US" altLang="ja-JP" dirty="0" smtClean="0">
                <a:latin typeface="Times New Roman" panose="02020603050405020304" pitchFamily="18" charset="0"/>
                <a:cs typeface="Times New Roman" panose="02020603050405020304" pitchFamily="18" charset="0"/>
              </a:rPr>
              <a:t>,</a:t>
            </a:r>
            <a:r>
              <a:rPr lang="si-LK" altLang="ja-JP" dirty="0" smtClean="0"/>
              <a:t> </a:t>
            </a:r>
            <a:r>
              <a:rPr lang="si-LK" altLang="ja-JP" dirty="0"/>
              <a:t>ඵල (බීජ) ප්‍රමාණය අඩු වීමත් සිදු ව</a:t>
            </a:r>
            <a:r>
              <a:rPr lang="si-LK" altLang="ja-JP" dirty="0" smtClean="0"/>
              <a:t>ේ</a:t>
            </a:r>
            <a:endParaRPr lang="en-US" altLang="ja-JP" dirty="0" smtClean="0"/>
          </a:p>
        </p:txBody>
      </p:sp>
      <p:sp>
        <p:nvSpPr>
          <p:cNvPr id="4" name="テキスト ボックス 3"/>
          <p:cNvSpPr txBox="1"/>
          <p:nvPr/>
        </p:nvSpPr>
        <p:spPr>
          <a:xfrm>
            <a:off x="8460432" y="15032"/>
            <a:ext cx="612068" cy="369332"/>
          </a:xfrm>
          <a:prstGeom prst="rect">
            <a:avLst/>
          </a:prstGeom>
          <a:noFill/>
        </p:spPr>
        <p:txBody>
          <a:bodyPr wrap="square" rtlCol="0">
            <a:spAutoFit/>
          </a:bodyPr>
          <a:lstStyle/>
          <a:p>
            <a:r>
              <a:rPr lang="en-US" altLang="ja-JP" dirty="0" smtClean="0"/>
              <a:t>10’</a:t>
            </a:r>
            <a:endParaRPr kumimoji="1" lang="ja-JP" altLang="en-US" dirty="0"/>
          </a:p>
        </p:txBody>
      </p:sp>
    </p:spTree>
    <p:extLst>
      <p:ext uri="{BB962C8B-B14F-4D97-AF65-F5344CB8AC3E}">
        <p14:creationId xmlns:p14="http://schemas.microsoft.com/office/powerpoint/2010/main" val="15499933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79510" y="116632"/>
            <a:ext cx="8824870" cy="1080120"/>
          </a:xfrm>
        </p:spPr>
        <p:txBody>
          <a:bodyPr>
            <a:noAutofit/>
          </a:bodyPr>
          <a:lstStyle/>
          <a:p>
            <a:r>
              <a:rPr lang="si-LK" altLang="ja-JP" sz="4000" dirty="0" smtClean="0"/>
              <a:t>ප</a:t>
            </a:r>
            <a:r>
              <a:rPr lang="si-LK" altLang="ja-JP" sz="4000" dirty="0"/>
              <a:t>ුහුණු කිරීමේ හා කප්පාදු කිරීමේ ප්‍රතිඵල 1</a:t>
            </a:r>
            <a:endParaRPr kumimoji="1" lang="ja-JP" altLang="en-US" sz="4000" dirty="0"/>
          </a:p>
        </p:txBody>
      </p:sp>
      <p:sp>
        <p:nvSpPr>
          <p:cNvPr id="3" name="コンテンツ プレースホルダー 2"/>
          <p:cNvSpPr>
            <a:spLocks noGrp="1"/>
          </p:cNvSpPr>
          <p:nvPr>
            <p:ph idx="1"/>
          </p:nvPr>
        </p:nvSpPr>
        <p:spPr>
          <a:xfrm>
            <a:off x="179511" y="1052736"/>
            <a:ext cx="8824869" cy="5714714"/>
          </a:xfrm>
        </p:spPr>
        <p:txBody>
          <a:bodyPr>
            <a:normAutofit/>
          </a:bodyPr>
          <a:lstStyle/>
          <a:p>
            <a:pPr marL="0" indent="0">
              <a:buNone/>
            </a:pPr>
            <a:r>
              <a:rPr lang="si-LK" altLang="ja-JP" sz="2800" dirty="0"/>
              <a:t>උදා. කොමඩු</a:t>
            </a:r>
            <a:r>
              <a:rPr lang="en-US" altLang="ja-JP" sz="2800" dirty="0" smtClean="0"/>
              <a:t>                                                                                                                        </a:t>
            </a:r>
            <a:r>
              <a:rPr lang="en-US" altLang="ja-JP" sz="1800" dirty="0" smtClean="0"/>
              <a:t>																						</a:t>
            </a:r>
            <a:r>
              <a:rPr lang="en-US" altLang="ja-JP" sz="1500" dirty="0" smtClean="0"/>
              <a:t>              </a:t>
            </a:r>
            <a:endParaRPr lang="en-US" altLang="ja-JP" sz="1500" dirty="0"/>
          </a:p>
        </p:txBody>
      </p:sp>
      <p:sp>
        <p:nvSpPr>
          <p:cNvPr id="4" name="テキスト ボックス 3"/>
          <p:cNvSpPr txBox="1"/>
          <p:nvPr/>
        </p:nvSpPr>
        <p:spPr>
          <a:xfrm>
            <a:off x="4860032" y="6505840"/>
            <a:ext cx="4144349" cy="261610"/>
          </a:xfrm>
          <a:prstGeom prst="rect">
            <a:avLst/>
          </a:prstGeom>
          <a:noFill/>
        </p:spPr>
        <p:txBody>
          <a:bodyPr wrap="square" rtlCol="0">
            <a:spAutoFit/>
          </a:bodyPr>
          <a:lstStyle/>
          <a:p>
            <a:endParaRPr kumimoji="1" lang="ja-JP" altLang="en-US" sz="1100" dirty="0"/>
          </a:p>
        </p:txBody>
      </p:sp>
      <p:pic>
        <p:nvPicPr>
          <p:cNvPr id="7" name="図 6" descr="画面の領域"/>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9632" y="1628800"/>
            <a:ext cx="6768752" cy="2448272"/>
          </a:xfrm>
          <a:prstGeom prst="rect">
            <a:avLst/>
          </a:prstGeom>
        </p:spPr>
      </p:pic>
      <p:sp>
        <p:nvSpPr>
          <p:cNvPr id="8" name="テキスト ボックス 7"/>
          <p:cNvSpPr txBox="1"/>
          <p:nvPr/>
        </p:nvSpPr>
        <p:spPr>
          <a:xfrm>
            <a:off x="3240764" y="2204864"/>
            <a:ext cx="1607142" cy="523220"/>
          </a:xfrm>
          <a:prstGeom prst="rect">
            <a:avLst/>
          </a:prstGeom>
          <a:solidFill>
            <a:schemeClr val="bg1"/>
          </a:solidFill>
        </p:spPr>
        <p:txBody>
          <a:bodyPr wrap="square" rtlCol="0">
            <a:spAutoFit/>
          </a:bodyPr>
          <a:lstStyle/>
          <a:p>
            <a:r>
              <a:rPr lang="si-LK" altLang="ja-JP" sz="1400" dirty="0" smtClean="0"/>
              <a:t>පළම</a:t>
            </a:r>
            <a:r>
              <a:rPr lang="si-LK" altLang="ja-JP" sz="1400" dirty="0"/>
              <a:t>ු හ</a:t>
            </a:r>
            <a:r>
              <a:rPr lang="si-LK" altLang="ja-JP" sz="1400" dirty="0" smtClean="0"/>
              <a:t>ා</a:t>
            </a:r>
            <a:r>
              <a:rPr lang="en-US" altLang="ja-JP" sz="1400" dirty="0" smtClean="0"/>
              <a:t> </a:t>
            </a:r>
            <a:r>
              <a:rPr lang="si-LK" altLang="ja-JP" sz="1400" dirty="0" smtClean="0"/>
              <a:t>ද</a:t>
            </a:r>
            <a:r>
              <a:rPr lang="si-LK" altLang="ja-JP" sz="1400" dirty="0"/>
              <a:t>ෙවන මල් ඉවත් කල යුතුය</a:t>
            </a:r>
            <a:endParaRPr kumimoji="1" lang="ja-JP" altLang="en-US" sz="1400" dirty="0"/>
          </a:p>
        </p:txBody>
      </p:sp>
      <p:sp>
        <p:nvSpPr>
          <p:cNvPr id="9" name="テキスト ボックス 8"/>
          <p:cNvSpPr txBox="1"/>
          <p:nvPr/>
        </p:nvSpPr>
        <p:spPr>
          <a:xfrm>
            <a:off x="2376668" y="3212976"/>
            <a:ext cx="864096" cy="307777"/>
          </a:xfrm>
          <a:prstGeom prst="rect">
            <a:avLst/>
          </a:prstGeom>
          <a:solidFill>
            <a:schemeClr val="bg1"/>
          </a:solidFill>
        </p:spPr>
        <p:txBody>
          <a:bodyPr wrap="square" rtlCol="0">
            <a:spAutoFit/>
          </a:bodyPr>
          <a:lstStyle/>
          <a:p>
            <a:r>
              <a:rPr lang="si-LK" altLang="ja-JP" sz="1400" dirty="0"/>
              <a:t>පළමු මල</a:t>
            </a:r>
            <a:endParaRPr kumimoji="1" lang="ja-JP" altLang="en-US" sz="1400" dirty="0"/>
          </a:p>
        </p:txBody>
      </p:sp>
      <p:sp>
        <p:nvSpPr>
          <p:cNvPr id="10" name="テキスト ボックス 9"/>
          <p:cNvSpPr txBox="1"/>
          <p:nvPr/>
        </p:nvSpPr>
        <p:spPr>
          <a:xfrm>
            <a:off x="3419872" y="3189266"/>
            <a:ext cx="936104" cy="307777"/>
          </a:xfrm>
          <a:prstGeom prst="rect">
            <a:avLst/>
          </a:prstGeom>
          <a:solidFill>
            <a:schemeClr val="bg1"/>
          </a:solidFill>
        </p:spPr>
        <p:txBody>
          <a:bodyPr wrap="square" rtlCol="0">
            <a:spAutoFit/>
          </a:bodyPr>
          <a:lstStyle/>
          <a:p>
            <a:r>
              <a:rPr lang="si-LK" altLang="ja-JP" sz="1400" dirty="0"/>
              <a:t>දෙවන මල</a:t>
            </a:r>
            <a:endParaRPr kumimoji="1" lang="ja-JP" altLang="en-US" sz="1400" dirty="0"/>
          </a:p>
        </p:txBody>
      </p:sp>
      <p:sp>
        <p:nvSpPr>
          <p:cNvPr id="11" name="テキスト ボックス 10"/>
          <p:cNvSpPr txBox="1"/>
          <p:nvPr/>
        </p:nvSpPr>
        <p:spPr>
          <a:xfrm>
            <a:off x="323528" y="3212976"/>
            <a:ext cx="1296144" cy="954107"/>
          </a:xfrm>
          <a:prstGeom prst="rect">
            <a:avLst/>
          </a:prstGeom>
          <a:noFill/>
        </p:spPr>
        <p:txBody>
          <a:bodyPr wrap="square" rtlCol="0">
            <a:spAutoFit/>
          </a:bodyPr>
          <a:lstStyle/>
          <a:p>
            <a:r>
              <a:rPr lang="si-LK" altLang="ja-JP" sz="1400" dirty="0"/>
              <a:t>6 වන සත්‍ය පත්‍ර මට්ටමේදී ප්‍රධාන කඳ කප්පාදු කිර</a:t>
            </a:r>
            <a:r>
              <a:rPr lang="si-LK" altLang="ja-JP" sz="1400" dirty="0" smtClean="0"/>
              <a:t>ීම</a:t>
            </a:r>
            <a:endParaRPr kumimoji="1" lang="ja-JP" altLang="en-US" sz="1400" dirty="0"/>
          </a:p>
        </p:txBody>
      </p:sp>
      <p:pic>
        <p:nvPicPr>
          <p:cNvPr id="5" name="Picture 2" descr="D:\201406\09_Pics\2013\13.08.16_Aluttarama【Tr】\Resized\IMG_863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04317" y="1121287"/>
            <a:ext cx="2100064" cy="1382734"/>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D:\201406\09_Pics\2013\13.08.13_Aluttarama\Resized\Right Treted.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93433" y="4313038"/>
            <a:ext cx="3384376" cy="2393786"/>
          </a:xfrm>
          <a:prstGeom prst="rect">
            <a:avLst/>
          </a:prstGeom>
          <a:noFill/>
          <a:extLst>
            <a:ext uri="{909E8E84-426E-40DD-AFC4-6F175D3DCCD1}">
              <a14:hiddenFill xmlns:a14="http://schemas.microsoft.com/office/drawing/2010/main">
                <a:solidFill>
                  <a:srgbClr val="FFFFFF"/>
                </a:solidFill>
              </a14:hiddenFill>
            </a:ext>
          </a:extLst>
        </p:spPr>
      </p:pic>
      <p:sp>
        <p:nvSpPr>
          <p:cNvPr id="6" name="テキスト ボックス 5"/>
          <p:cNvSpPr txBox="1"/>
          <p:nvPr/>
        </p:nvSpPr>
        <p:spPr>
          <a:xfrm>
            <a:off x="525307" y="5152216"/>
            <a:ext cx="4118701" cy="923330"/>
          </a:xfrm>
          <a:prstGeom prst="rect">
            <a:avLst/>
          </a:prstGeom>
          <a:noFill/>
          <a:ln>
            <a:solidFill>
              <a:schemeClr val="tx2"/>
            </a:solidFill>
          </a:ln>
        </p:spPr>
        <p:txBody>
          <a:bodyPr wrap="square" rtlCol="0">
            <a:spAutoFit/>
          </a:bodyPr>
          <a:lstStyle/>
          <a:p>
            <a:pPr algn="ctr"/>
            <a:r>
              <a:rPr lang="si-LK" altLang="ja-JP" dirty="0"/>
              <a:t>අස්වැන්න නෙලීමෙන් පසු ප්‍රතිකාර නොකල හා ප්‍රතිකාර කල (පුහුණු කිරීම සහ කප්පාදු කිරීම කල) ඵල සංසන්දනය කිරීම</a:t>
            </a:r>
            <a:endParaRPr lang="ja-JP" altLang="en-US" dirty="0"/>
          </a:p>
        </p:txBody>
      </p:sp>
      <p:sp>
        <p:nvSpPr>
          <p:cNvPr id="12" name="テキスト ボックス 11"/>
          <p:cNvSpPr txBox="1"/>
          <p:nvPr/>
        </p:nvSpPr>
        <p:spPr>
          <a:xfrm>
            <a:off x="4893433" y="6021288"/>
            <a:ext cx="1692188" cy="369332"/>
          </a:xfrm>
          <a:prstGeom prst="rect">
            <a:avLst/>
          </a:prstGeom>
          <a:noFill/>
        </p:spPr>
        <p:txBody>
          <a:bodyPr wrap="square" rtlCol="0">
            <a:spAutoFit/>
          </a:bodyPr>
          <a:lstStyle/>
          <a:p>
            <a:pPr algn="ctr"/>
            <a:r>
              <a:rPr lang="si-LK" altLang="ja-JP" dirty="0"/>
              <a:t>ප්‍රතිකාර නොකල </a:t>
            </a:r>
            <a:endParaRPr kumimoji="1" lang="ja-JP" altLang="en-US" dirty="0"/>
          </a:p>
        </p:txBody>
      </p:sp>
      <p:sp>
        <p:nvSpPr>
          <p:cNvPr id="13" name="テキスト ボックス 12"/>
          <p:cNvSpPr txBox="1"/>
          <p:nvPr/>
        </p:nvSpPr>
        <p:spPr>
          <a:xfrm>
            <a:off x="6585621" y="6021288"/>
            <a:ext cx="1586779" cy="369332"/>
          </a:xfrm>
          <a:prstGeom prst="rect">
            <a:avLst/>
          </a:prstGeom>
          <a:noFill/>
        </p:spPr>
        <p:txBody>
          <a:bodyPr wrap="square" rtlCol="0">
            <a:spAutoFit/>
          </a:bodyPr>
          <a:lstStyle/>
          <a:p>
            <a:pPr algn="ctr"/>
            <a:r>
              <a:rPr lang="si-LK" altLang="ja-JP" dirty="0"/>
              <a:t>ප්‍රතිකාර කල </a:t>
            </a:r>
            <a:endParaRPr kumimoji="1" lang="ja-JP" altLang="en-US" dirty="0"/>
          </a:p>
        </p:txBody>
      </p:sp>
      <p:sp>
        <p:nvSpPr>
          <p:cNvPr id="15" name="テキスト ボックス 14"/>
          <p:cNvSpPr txBox="1"/>
          <p:nvPr/>
        </p:nvSpPr>
        <p:spPr>
          <a:xfrm>
            <a:off x="8604448" y="15032"/>
            <a:ext cx="468052" cy="369332"/>
          </a:xfrm>
          <a:prstGeom prst="rect">
            <a:avLst/>
          </a:prstGeom>
          <a:noFill/>
        </p:spPr>
        <p:txBody>
          <a:bodyPr wrap="square" rtlCol="0">
            <a:spAutoFit/>
          </a:bodyPr>
          <a:lstStyle/>
          <a:p>
            <a:r>
              <a:rPr lang="en-US" altLang="ja-JP" dirty="0" smtClean="0"/>
              <a:t>11</a:t>
            </a:r>
            <a:endParaRPr kumimoji="1" lang="ja-JP" altLang="en-US" dirty="0"/>
          </a:p>
        </p:txBody>
      </p:sp>
    </p:spTree>
    <p:extLst>
      <p:ext uri="{BB962C8B-B14F-4D97-AF65-F5344CB8AC3E}">
        <p14:creationId xmlns:p14="http://schemas.microsoft.com/office/powerpoint/2010/main" val="3311735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2051"/>
                                        </p:tgtEl>
                                        <p:attrNameLst>
                                          <p:attrName>style.visibility</p:attrName>
                                        </p:attrNameLst>
                                      </p:cBhvr>
                                      <p:to>
                                        <p:strVal val="visible"/>
                                      </p:to>
                                    </p:set>
                                    <p:animEffect transition="in" filter="fade">
                                      <p:cBhvr>
                                        <p:cTn id="14" dur="500"/>
                                        <p:tgtEl>
                                          <p:spTgt spid="2051"/>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2" grpId="0"/>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259632" y="0"/>
            <a:ext cx="6912768" cy="490066"/>
          </a:xfrm>
        </p:spPr>
        <p:txBody>
          <a:bodyPr>
            <a:normAutofit/>
          </a:bodyPr>
          <a:lstStyle/>
          <a:p>
            <a:r>
              <a:rPr lang="si-LK" altLang="ja-JP" sz="2400" dirty="0"/>
              <a:t>පුහුණු කිරීමේ හා කප්පාදු කිරීමේ ප්‍රතිඵල 1</a:t>
            </a:r>
            <a:endParaRPr kumimoji="1" lang="ja-JP" altLang="en-US" sz="2400" dirty="0"/>
          </a:p>
        </p:txBody>
      </p:sp>
      <p:sp>
        <p:nvSpPr>
          <p:cNvPr id="3" name="コンテンツ プレースホルダー 2"/>
          <p:cNvSpPr>
            <a:spLocks noGrp="1"/>
          </p:cNvSpPr>
          <p:nvPr>
            <p:ph idx="1"/>
          </p:nvPr>
        </p:nvSpPr>
        <p:spPr>
          <a:xfrm>
            <a:off x="179512" y="548680"/>
            <a:ext cx="8784976" cy="6120680"/>
          </a:xfrm>
        </p:spPr>
        <p:txBody>
          <a:bodyPr>
            <a:normAutofit fontScale="85000" lnSpcReduction="20000"/>
          </a:bodyPr>
          <a:lstStyle/>
          <a:p>
            <a:r>
              <a:rPr lang="si-LK" altLang="ja-JP" dirty="0" smtClean="0"/>
              <a:t>2013 </a:t>
            </a:r>
            <a:r>
              <a:rPr lang="si-LK" altLang="ja-JP" dirty="0"/>
              <a:t>යල කන්නයේදී අලුත්තරම </a:t>
            </a:r>
            <a:r>
              <a:rPr lang="si-LK" altLang="ja-JP" dirty="0" smtClean="0"/>
              <a:t>රජය</a:t>
            </a:r>
            <a:r>
              <a:rPr lang="si-LK" altLang="ja-JP" dirty="0"/>
              <a:t>ේ බීජ ගොවිපලේ කොමඩු බීජ නිෂ්පාදනයේදී පුහුණු කිරීම සහ කප්පාදු කිරීම කරන ලදී</a:t>
            </a:r>
          </a:p>
          <a:p>
            <a:r>
              <a:rPr lang="si-LK" altLang="ja-JP" dirty="0"/>
              <a:t>ක්‍රමවේදය වූයේ, 6 වන සත්‍ය පත්‍ර මට්ටමේදී ප්‍රධාන කඳ කප්පාදු කිරීම සහ පාර්ශ්වික අතු 4ක් වැඩීමට සැලැස්වීමයි </a:t>
            </a:r>
            <a:r>
              <a:rPr lang="si-LK" altLang="ja-JP" dirty="0" smtClean="0"/>
              <a:t>(</a:t>
            </a:r>
            <a:r>
              <a:rPr lang="si-LK" dirty="0"/>
              <a:t>අනෙක්</a:t>
            </a:r>
            <a:r>
              <a:rPr lang="si-LK" altLang="ja-JP" dirty="0" smtClean="0"/>
              <a:t> </a:t>
            </a:r>
            <a:r>
              <a:rPr lang="si-LK" altLang="ja-JP" dirty="0"/>
              <a:t>පාර්ශ්වික අතු ඉවත් කරන ලදී). පළමු සහ දෙවන මල් ඉවත් කරන ලද අතර ඉන්පසු හටගන්නා මල් වලින් ඵල හටගැනීමට ඉඩදෙන ලදී. එක් ශාකයක ඵල 2ක් පමණක් තිබෙන පරිදි ඉතිරි මල් හා ඵල ඉවත් කරන ලදී</a:t>
            </a:r>
            <a:endParaRPr kumimoji="1" lang="en-US" altLang="ja-JP" dirty="0" smtClean="0"/>
          </a:p>
          <a:p>
            <a:r>
              <a:rPr lang="si-LK" altLang="ja-JP" dirty="0" smtClean="0"/>
              <a:t>වග</a:t>
            </a:r>
            <a:r>
              <a:rPr lang="si-LK" altLang="ja-JP" dirty="0"/>
              <a:t>ාවේ බාගයකට පුහුණු කිරීම සහ කප්පාදු කිරීම කල අතර අනෙක් අර්ධයට එසේ නොකරන ලදී. වගාව අවසානයේ නෙලා ගත් ඵල සංසන්දනය කරන ලදී</a:t>
            </a:r>
            <a:endParaRPr lang="en-US" altLang="ja-JP" dirty="0" smtClean="0"/>
          </a:p>
          <a:p>
            <a:r>
              <a:rPr lang="si-LK" altLang="ja-JP" dirty="0" smtClean="0"/>
              <a:t>ප</a:t>
            </a:r>
            <a:r>
              <a:rPr lang="si-LK" altLang="ja-JP" dirty="0"/>
              <a:t>්‍රතිකාර නොකල ක්ෂේත්‍ර කොටසින් වැඩි ඵල සංඛ්‍යාවක් ලැබුණි. නමුත් ඒවා ප්‍රමාණයෙන් කුඩා වන අතර කලාතුරකින් හොඳ ගුණාත්මක බීජ අපේක්ෂා කල හැකිය</a:t>
            </a:r>
            <a:endParaRPr lang="en-US" altLang="ja-JP" dirty="0" smtClean="0"/>
          </a:p>
          <a:p>
            <a:r>
              <a:rPr lang="si-LK" altLang="ja-JP" dirty="0" smtClean="0"/>
              <a:t>ර</a:t>
            </a:r>
            <a:r>
              <a:rPr lang="si-LK" altLang="ja-JP" dirty="0"/>
              <a:t>ූපයේ දැක්වෙන පරිදි ප්‍රතිකාර කල ක්ෂේත්‍ර කොටසින් අඩු ඵල සංඛ්‍යාවක් නමුත් ප්‍රමාණයෙන් විශාල ඵල ලැබුණි</a:t>
            </a:r>
            <a:endParaRPr lang="en-US" altLang="ja-JP" dirty="0" smtClean="0"/>
          </a:p>
          <a:p>
            <a:endParaRPr kumimoji="1" lang="ja-JP" altLang="en-US" dirty="0"/>
          </a:p>
        </p:txBody>
      </p:sp>
      <p:sp>
        <p:nvSpPr>
          <p:cNvPr id="4" name="テキスト ボックス 3"/>
          <p:cNvSpPr txBox="1"/>
          <p:nvPr/>
        </p:nvSpPr>
        <p:spPr>
          <a:xfrm>
            <a:off x="8532440" y="15032"/>
            <a:ext cx="540060" cy="369332"/>
          </a:xfrm>
          <a:prstGeom prst="rect">
            <a:avLst/>
          </a:prstGeom>
          <a:noFill/>
        </p:spPr>
        <p:txBody>
          <a:bodyPr wrap="square" rtlCol="0">
            <a:spAutoFit/>
          </a:bodyPr>
          <a:lstStyle/>
          <a:p>
            <a:r>
              <a:rPr lang="en-US" altLang="ja-JP" dirty="0" smtClean="0"/>
              <a:t>11’</a:t>
            </a:r>
            <a:endParaRPr kumimoji="1" lang="ja-JP" altLang="en-US" dirty="0"/>
          </a:p>
        </p:txBody>
      </p:sp>
    </p:spTree>
    <p:extLst>
      <p:ext uri="{BB962C8B-B14F-4D97-AF65-F5344CB8AC3E}">
        <p14:creationId xmlns:p14="http://schemas.microsoft.com/office/powerpoint/2010/main" val="40283827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13538" y="176676"/>
            <a:ext cx="8424936" cy="850106"/>
          </a:xfrm>
        </p:spPr>
        <p:txBody>
          <a:bodyPr>
            <a:normAutofit fontScale="90000"/>
          </a:bodyPr>
          <a:lstStyle/>
          <a:p>
            <a:r>
              <a:rPr lang="si-LK" altLang="ja-JP" dirty="0"/>
              <a:t>පුහුණු කිරීමේ හා කප්පාදු කිරීමේ ප්‍රතිඵල </a:t>
            </a:r>
            <a:r>
              <a:rPr lang="en-US" altLang="ja-JP" dirty="0" smtClean="0">
                <a:latin typeface="Times New Roman" panose="02020603050405020304" pitchFamily="18" charset="0"/>
                <a:cs typeface="Times New Roman" panose="02020603050405020304" pitchFamily="18" charset="0"/>
              </a:rPr>
              <a:t>2</a:t>
            </a:r>
            <a:endParaRPr kumimoji="1" lang="ja-JP" altLang="en-US" dirty="0">
              <a:latin typeface="Times New Roman" panose="02020603050405020304" pitchFamily="18" charset="0"/>
              <a:cs typeface="Times New Roman" panose="02020603050405020304" pitchFamily="18" charset="0"/>
            </a:endParaRPr>
          </a:p>
        </p:txBody>
      </p:sp>
      <p:sp>
        <p:nvSpPr>
          <p:cNvPr id="3" name="コンテンツ プレースホルダー 2"/>
          <p:cNvSpPr>
            <a:spLocks noGrp="1"/>
          </p:cNvSpPr>
          <p:nvPr>
            <p:ph idx="1"/>
          </p:nvPr>
        </p:nvSpPr>
        <p:spPr>
          <a:xfrm>
            <a:off x="457200" y="1196752"/>
            <a:ext cx="8229600" cy="5400600"/>
          </a:xfrm>
        </p:spPr>
        <p:txBody>
          <a:bodyPr>
            <a:normAutofit/>
          </a:bodyPr>
          <a:lstStyle/>
          <a:p>
            <a:pPr marL="0" indent="0">
              <a:buNone/>
            </a:pPr>
            <a:r>
              <a:rPr lang="si-LK" altLang="ja-JP" sz="2800" dirty="0"/>
              <a:t>උදා. වම්බටු</a:t>
            </a:r>
            <a:endParaRPr kumimoji="1" lang="ja-JP" altLang="en-US" sz="2800" dirty="0"/>
          </a:p>
        </p:txBody>
      </p:sp>
      <p:pic>
        <p:nvPicPr>
          <p:cNvPr id="3075" name="Picture 3" descr="C:\Users\Kyota\Pictures\2014-08-07 ASDA\Resized\ASDA 0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772816"/>
            <a:ext cx="1800200" cy="2664296"/>
          </a:xfrm>
          <a:prstGeom prst="rect">
            <a:avLst/>
          </a:prstGeom>
          <a:noFill/>
          <a:extLst>
            <a:ext uri="{909E8E84-426E-40DD-AFC4-6F175D3DCCD1}">
              <a14:hiddenFill xmlns:a14="http://schemas.microsoft.com/office/drawing/2010/main">
                <a:solidFill>
                  <a:srgbClr val="FFFFFF"/>
                </a:solidFill>
              </a14:hiddenFill>
            </a:ext>
          </a:extLst>
        </p:spPr>
      </p:pic>
      <p:sp>
        <p:nvSpPr>
          <p:cNvPr id="4" name="テキスト ボックス 3"/>
          <p:cNvSpPr txBox="1"/>
          <p:nvPr/>
        </p:nvSpPr>
        <p:spPr>
          <a:xfrm>
            <a:off x="0" y="4581128"/>
            <a:ext cx="2915816" cy="369332"/>
          </a:xfrm>
          <a:prstGeom prst="rect">
            <a:avLst/>
          </a:prstGeom>
          <a:noFill/>
        </p:spPr>
        <p:txBody>
          <a:bodyPr wrap="square" rtlCol="0">
            <a:spAutoFit/>
          </a:bodyPr>
          <a:lstStyle/>
          <a:p>
            <a:pPr algn="ctr"/>
            <a:r>
              <a:rPr kumimoji="1" lang="en-US" altLang="ja-JP" dirty="0" smtClean="0">
                <a:latin typeface="Times New Roman" panose="02020603050405020304" pitchFamily="18" charset="0"/>
                <a:cs typeface="Times New Roman" panose="02020603050405020304" pitchFamily="18" charset="0"/>
              </a:rPr>
              <a:t>Annals of </a:t>
            </a:r>
            <a:r>
              <a:rPr kumimoji="1" lang="en-US" altLang="ja-JP" dirty="0" err="1" smtClean="0">
                <a:latin typeface="Times New Roman" panose="02020603050405020304" pitchFamily="18" charset="0"/>
                <a:cs typeface="Times New Roman" panose="02020603050405020304" pitchFamily="18" charset="0"/>
              </a:rPr>
              <a:t>DoA</a:t>
            </a:r>
            <a:r>
              <a:rPr kumimoji="1" lang="en-US" altLang="ja-JP" dirty="0" smtClean="0">
                <a:latin typeface="Times New Roman" panose="02020603050405020304" pitchFamily="18" charset="0"/>
                <a:cs typeface="Times New Roman" panose="02020603050405020304" pitchFamily="18" charset="0"/>
              </a:rPr>
              <a:t> Vol.15, 2013</a:t>
            </a:r>
            <a:endParaRPr kumimoji="1" lang="ja-JP" altLang="en-US" dirty="0">
              <a:latin typeface="Times New Roman" panose="02020603050405020304" pitchFamily="18" charset="0"/>
              <a:cs typeface="Times New Roman" panose="02020603050405020304" pitchFamily="18" charset="0"/>
            </a:endParaRPr>
          </a:p>
        </p:txBody>
      </p:sp>
      <p:sp>
        <p:nvSpPr>
          <p:cNvPr id="5" name="テキスト ボックス 4"/>
          <p:cNvSpPr txBox="1"/>
          <p:nvPr/>
        </p:nvSpPr>
        <p:spPr>
          <a:xfrm>
            <a:off x="1547664" y="5229199"/>
            <a:ext cx="3240360" cy="1200329"/>
          </a:xfrm>
          <a:prstGeom prst="rect">
            <a:avLst/>
          </a:prstGeom>
          <a:noFill/>
          <a:ln>
            <a:solidFill>
              <a:schemeClr val="tx1"/>
            </a:solidFill>
          </a:ln>
        </p:spPr>
        <p:txBody>
          <a:bodyPr wrap="square" rtlCol="0">
            <a:spAutoFit/>
          </a:bodyPr>
          <a:lstStyle/>
          <a:p>
            <a:r>
              <a:rPr kumimoji="1" lang="en-US" altLang="ja-JP" dirty="0" smtClean="0">
                <a:latin typeface="Times New Roman" panose="02020603050405020304" pitchFamily="18" charset="0"/>
                <a:cs typeface="Times New Roman" panose="02020603050405020304" pitchFamily="18" charset="0"/>
              </a:rPr>
              <a:t>T1: </a:t>
            </a:r>
            <a:r>
              <a:rPr lang="si-LK" altLang="ja-JP" dirty="0" smtClean="0">
                <a:latin typeface="Times New Roman" panose="02020603050405020304" pitchFamily="18" charset="0"/>
              </a:rPr>
              <a:t>ඵල</a:t>
            </a:r>
            <a:r>
              <a:rPr lang="en-US" altLang="ja-JP" dirty="0" smtClean="0">
                <a:latin typeface="Times New Roman" panose="02020603050405020304" pitchFamily="18" charset="0"/>
                <a:cs typeface="Times New Roman" panose="02020603050405020304" pitchFamily="18" charset="0"/>
              </a:rPr>
              <a:t> 4, </a:t>
            </a:r>
            <a:r>
              <a:rPr lang="si-LK" altLang="ja-JP" dirty="0" smtClean="0">
                <a:latin typeface="Times New Roman" panose="02020603050405020304" pitchFamily="18" charset="0"/>
              </a:rPr>
              <a:t>ර</a:t>
            </a:r>
            <a:r>
              <a:rPr lang="si-LK" altLang="ja-JP" dirty="0">
                <a:latin typeface="Times New Roman" panose="02020603050405020304" pitchFamily="18" charset="0"/>
              </a:rPr>
              <a:t>ිකිල</a:t>
            </a:r>
            <a:r>
              <a:rPr lang="si-LK" altLang="ja-JP" dirty="0" smtClean="0">
                <a:latin typeface="Times New Roman" panose="02020603050405020304" pitchFamily="18" charset="0"/>
              </a:rPr>
              <a:t>ි</a:t>
            </a:r>
            <a:r>
              <a:rPr lang="en-US" altLang="ja-JP" dirty="0" smtClean="0">
                <a:latin typeface="Times New Roman" panose="02020603050405020304" pitchFamily="18" charset="0"/>
              </a:rPr>
              <a:t> </a:t>
            </a:r>
            <a:r>
              <a:rPr lang="en-US" altLang="ja-JP" dirty="0" smtClean="0">
                <a:latin typeface="Times New Roman" panose="02020603050405020304" pitchFamily="18" charset="0"/>
                <a:cs typeface="Times New Roman" panose="02020603050405020304" pitchFamily="18" charset="0"/>
              </a:rPr>
              <a:t>3</a:t>
            </a:r>
            <a:r>
              <a:rPr lang="en-US" altLang="ja-JP" dirty="0" smtClean="0">
                <a:latin typeface="Times New Roman" panose="02020603050405020304" pitchFamily="18" charset="0"/>
              </a:rPr>
              <a:t> </a:t>
            </a:r>
            <a:r>
              <a:rPr lang="si-LK" altLang="ja-JP" dirty="0" smtClean="0">
                <a:latin typeface="Times New Roman" panose="02020603050405020304" pitchFamily="18" charset="0"/>
              </a:rPr>
              <a:t>/</a:t>
            </a:r>
            <a:r>
              <a:rPr lang="en-US" altLang="ja-JP" dirty="0" smtClean="0">
                <a:latin typeface="Times New Roman" panose="02020603050405020304" pitchFamily="18" charset="0"/>
              </a:rPr>
              <a:t> </a:t>
            </a:r>
            <a:r>
              <a:rPr lang="si-LK" altLang="ja-JP" dirty="0" smtClean="0">
                <a:latin typeface="Times New Roman" panose="02020603050405020304" pitchFamily="18" charset="0"/>
              </a:rPr>
              <a:t>එක</a:t>
            </a:r>
            <a:r>
              <a:rPr lang="si-LK" altLang="ja-JP" dirty="0">
                <a:latin typeface="Times New Roman" panose="02020603050405020304" pitchFamily="18" charset="0"/>
              </a:rPr>
              <a:t>් ශා</a:t>
            </a:r>
            <a:r>
              <a:rPr lang="si-LK" altLang="ja-JP" dirty="0" smtClean="0">
                <a:latin typeface="Times New Roman" panose="02020603050405020304" pitchFamily="18" charset="0"/>
              </a:rPr>
              <a:t>කයක</a:t>
            </a:r>
            <a:endParaRPr lang="en-US" altLang="ja-JP" dirty="0" smtClean="0">
              <a:latin typeface="Times New Roman" panose="02020603050405020304" pitchFamily="18" charset="0"/>
              <a:cs typeface="Times New Roman" panose="02020603050405020304" pitchFamily="18" charset="0"/>
            </a:endParaRPr>
          </a:p>
          <a:p>
            <a:r>
              <a:rPr lang="en-US" altLang="ja-JP" dirty="0" smtClean="0">
                <a:latin typeface="Times New Roman" panose="02020603050405020304" pitchFamily="18" charset="0"/>
                <a:cs typeface="Times New Roman" panose="02020603050405020304" pitchFamily="18" charset="0"/>
              </a:rPr>
              <a:t>T2: </a:t>
            </a:r>
            <a:r>
              <a:rPr lang="si-LK" altLang="ja-JP" dirty="0" smtClean="0">
                <a:latin typeface="Times New Roman" panose="02020603050405020304" pitchFamily="18" charset="0"/>
              </a:rPr>
              <a:t>ඵල</a:t>
            </a:r>
            <a:r>
              <a:rPr lang="en-US" altLang="ja-JP" dirty="0" smtClean="0">
                <a:latin typeface="Times New Roman" panose="02020603050405020304" pitchFamily="18" charset="0"/>
              </a:rPr>
              <a:t> </a:t>
            </a:r>
            <a:r>
              <a:rPr lang="en-US" altLang="ja-JP" dirty="0" smtClean="0">
                <a:latin typeface="Times New Roman" panose="02020603050405020304" pitchFamily="18" charset="0"/>
                <a:cs typeface="Times New Roman" panose="02020603050405020304" pitchFamily="18" charset="0"/>
              </a:rPr>
              <a:t>7</a:t>
            </a:r>
            <a:r>
              <a:rPr lang="en-US" altLang="ja-JP" dirty="0">
                <a:latin typeface="Times New Roman" panose="02020603050405020304" pitchFamily="18" charset="0"/>
                <a:cs typeface="Times New Roman" panose="02020603050405020304" pitchFamily="18" charset="0"/>
              </a:rPr>
              <a:t>, </a:t>
            </a:r>
            <a:r>
              <a:rPr lang="si-LK" altLang="ja-JP" dirty="0" smtClean="0">
                <a:latin typeface="Times New Roman" panose="02020603050405020304" pitchFamily="18" charset="0"/>
              </a:rPr>
              <a:t>ර</a:t>
            </a:r>
            <a:r>
              <a:rPr lang="si-LK" altLang="ja-JP" dirty="0">
                <a:latin typeface="Times New Roman" panose="02020603050405020304" pitchFamily="18" charset="0"/>
              </a:rPr>
              <a:t>ිකිල</a:t>
            </a:r>
            <a:r>
              <a:rPr lang="si-LK" altLang="ja-JP" dirty="0" smtClean="0">
                <a:latin typeface="Times New Roman" panose="02020603050405020304" pitchFamily="18" charset="0"/>
              </a:rPr>
              <a:t>ි</a:t>
            </a:r>
            <a:r>
              <a:rPr lang="en-US" altLang="ja-JP" dirty="0" smtClean="0">
                <a:latin typeface="Times New Roman" panose="02020603050405020304" pitchFamily="18" charset="0"/>
              </a:rPr>
              <a:t> </a:t>
            </a:r>
            <a:r>
              <a:rPr lang="en-US" altLang="ja-JP" dirty="0" smtClean="0">
                <a:latin typeface="Times New Roman" panose="02020603050405020304" pitchFamily="18" charset="0"/>
                <a:cs typeface="Times New Roman" panose="02020603050405020304" pitchFamily="18" charset="0"/>
              </a:rPr>
              <a:t>3</a:t>
            </a:r>
            <a:r>
              <a:rPr lang="en-US" altLang="ja-JP" dirty="0" smtClean="0">
                <a:latin typeface="Times New Roman" panose="02020603050405020304" pitchFamily="18" charset="0"/>
              </a:rPr>
              <a:t> </a:t>
            </a:r>
            <a:r>
              <a:rPr lang="si-LK" altLang="ja-JP" dirty="0" smtClean="0">
                <a:latin typeface="Times New Roman" panose="02020603050405020304" pitchFamily="18" charset="0"/>
              </a:rPr>
              <a:t>/</a:t>
            </a:r>
            <a:r>
              <a:rPr lang="en-US" altLang="ja-JP" dirty="0" smtClean="0">
                <a:latin typeface="Times New Roman" panose="02020603050405020304" pitchFamily="18" charset="0"/>
              </a:rPr>
              <a:t> </a:t>
            </a:r>
            <a:r>
              <a:rPr lang="si-LK" altLang="ja-JP" dirty="0" smtClean="0">
                <a:latin typeface="Times New Roman" panose="02020603050405020304" pitchFamily="18" charset="0"/>
              </a:rPr>
              <a:t>එක</a:t>
            </a:r>
            <a:r>
              <a:rPr lang="si-LK" altLang="ja-JP" dirty="0">
                <a:latin typeface="Times New Roman" panose="02020603050405020304" pitchFamily="18" charset="0"/>
              </a:rPr>
              <a:t>් ශා</a:t>
            </a:r>
            <a:r>
              <a:rPr lang="si-LK" altLang="ja-JP" dirty="0" smtClean="0">
                <a:latin typeface="Times New Roman" panose="02020603050405020304" pitchFamily="18" charset="0"/>
              </a:rPr>
              <a:t>කයක</a:t>
            </a:r>
            <a:endParaRPr lang="en-US" altLang="ja-JP" dirty="0" smtClean="0">
              <a:latin typeface="Times New Roman" panose="02020603050405020304" pitchFamily="18" charset="0"/>
              <a:cs typeface="Times New Roman" panose="02020603050405020304" pitchFamily="18" charset="0"/>
            </a:endParaRPr>
          </a:p>
          <a:p>
            <a:r>
              <a:rPr kumimoji="1" lang="en-US" altLang="ja-JP" dirty="0" smtClean="0">
                <a:latin typeface="Times New Roman" panose="02020603050405020304" pitchFamily="18" charset="0"/>
                <a:cs typeface="Times New Roman" panose="02020603050405020304" pitchFamily="18" charset="0"/>
              </a:rPr>
              <a:t>T3: </a:t>
            </a:r>
            <a:r>
              <a:rPr lang="si-LK" altLang="ja-JP" dirty="0" smtClean="0">
                <a:latin typeface="Times New Roman" panose="02020603050405020304" pitchFamily="18" charset="0"/>
              </a:rPr>
              <a:t>ඵල</a:t>
            </a:r>
            <a:r>
              <a:rPr lang="en-US" altLang="ja-JP" dirty="0" smtClean="0">
                <a:latin typeface="Times New Roman" panose="02020603050405020304" pitchFamily="18" charset="0"/>
                <a:cs typeface="Times New Roman" panose="02020603050405020304" pitchFamily="18" charset="0"/>
              </a:rPr>
              <a:t> 10, </a:t>
            </a:r>
            <a:r>
              <a:rPr lang="si-LK" altLang="ja-JP" dirty="0" smtClean="0">
                <a:latin typeface="Times New Roman" panose="02020603050405020304" pitchFamily="18" charset="0"/>
              </a:rPr>
              <a:t>ර</a:t>
            </a:r>
            <a:r>
              <a:rPr lang="si-LK" altLang="ja-JP" dirty="0">
                <a:latin typeface="Times New Roman" panose="02020603050405020304" pitchFamily="18" charset="0"/>
              </a:rPr>
              <a:t>ිකිල</a:t>
            </a:r>
            <a:r>
              <a:rPr lang="si-LK" altLang="ja-JP" dirty="0" smtClean="0">
                <a:latin typeface="Times New Roman" panose="02020603050405020304" pitchFamily="18" charset="0"/>
              </a:rPr>
              <a:t>ි</a:t>
            </a:r>
            <a:r>
              <a:rPr lang="en-US" altLang="ja-JP" dirty="0" smtClean="0">
                <a:latin typeface="Times New Roman" panose="02020603050405020304" pitchFamily="18" charset="0"/>
              </a:rPr>
              <a:t> </a:t>
            </a:r>
            <a:r>
              <a:rPr lang="en-US" altLang="ja-JP" dirty="0">
                <a:latin typeface="Times New Roman" panose="02020603050405020304" pitchFamily="18" charset="0"/>
                <a:cs typeface="Times New Roman" panose="02020603050405020304" pitchFamily="18" charset="0"/>
              </a:rPr>
              <a:t>3</a:t>
            </a:r>
            <a:r>
              <a:rPr lang="si-LK" altLang="ja-JP" dirty="0" smtClean="0">
                <a:latin typeface="Times New Roman" panose="02020603050405020304" pitchFamily="18" charset="0"/>
              </a:rPr>
              <a:t>/</a:t>
            </a:r>
            <a:r>
              <a:rPr lang="en-US" altLang="ja-JP" dirty="0" smtClean="0">
                <a:latin typeface="Times New Roman" panose="02020603050405020304" pitchFamily="18" charset="0"/>
              </a:rPr>
              <a:t> </a:t>
            </a:r>
            <a:r>
              <a:rPr lang="si-LK" altLang="ja-JP" dirty="0" smtClean="0">
                <a:latin typeface="Times New Roman" panose="02020603050405020304" pitchFamily="18" charset="0"/>
              </a:rPr>
              <a:t>එක</a:t>
            </a:r>
            <a:r>
              <a:rPr lang="si-LK" altLang="ja-JP" dirty="0">
                <a:latin typeface="Times New Roman" panose="02020603050405020304" pitchFamily="18" charset="0"/>
              </a:rPr>
              <a:t>් ශා</a:t>
            </a:r>
            <a:r>
              <a:rPr lang="si-LK" altLang="ja-JP" dirty="0" smtClean="0">
                <a:latin typeface="Times New Roman" panose="02020603050405020304" pitchFamily="18" charset="0"/>
              </a:rPr>
              <a:t>කයක</a:t>
            </a:r>
            <a:endParaRPr kumimoji="1" lang="en-US" altLang="ja-JP" dirty="0" smtClean="0">
              <a:latin typeface="Times New Roman" panose="02020603050405020304" pitchFamily="18" charset="0"/>
              <a:cs typeface="Times New Roman" panose="02020603050405020304" pitchFamily="18" charset="0"/>
            </a:endParaRPr>
          </a:p>
          <a:p>
            <a:r>
              <a:rPr lang="en-US" altLang="ja-JP" dirty="0" smtClean="0">
                <a:latin typeface="Times New Roman" panose="02020603050405020304" pitchFamily="18" charset="0"/>
                <a:cs typeface="Times New Roman" panose="02020603050405020304" pitchFamily="18" charset="0"/>
              </a:rPr>
              <a:t>T4: </a:t>
            </a:r>
            <a:r>
              <a:rPr lang="si-LK" altLang="ja-JP" dirty="0"/>
              <a:t>ප්‍රතිකාර නොකල </a:t>
            </a:r>
            <a:endParaRPr lang="ja-JP" altLang="en-US" dirty="0"/>
          </a:p>
        </p:txBody>
      </p:sp>
      <p:graphicFrame>
        <p:nvGraphicFramePr>
          <p:cNvPr id="9" name="グラフ 8"/>
          <p:cNvGraphicFramePr>
            <a:graphicFrameLocks/>
          </p:cNvGraphicFramePr>
          <p:nvPr>
            <p:extLst>
              <p:ext uri="{D42A27DB-BD31-4B8C-83A1-F6EECF244321}">
                <p14:modId xmlns:p14="http://schemas.microsoft.com/office/powerpoint/2010/main" val="534943159"/>
              </p:ext>
            </p:extLst>
          </p:nvPr>
        </p:nvGraphicFramePr>
        <p:xfrm>
          <a:off x="2145566" y="1556792"/>
          <a:ext cx="3290529" cy="259228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グラフ 9"/>
          <p:cNvGraphicFramePr>
            <a:graphicFrameLocks/>
          </p:cNvGraphicFramePr>
          <p:nvPr>
            <p:extLst>
              <p:ext uri="{D42A27DB-BD31-4B8C-83A1-F6EECF244321}">
                <p14:modId xmlns:p14="http://schemas.microsoft.com/office/powerpoint/2010/main" val="4119160182"/>
              </p:ext>
            </p:extLst>
          </p:nvPr>
        </p:nvGraphicFramePr>
        <p:xfrm>
          <a:off x="5364088" y="1772816"/>
          <a:ext cx="3672408" cy="237626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グラフ 10"/>
          <p:cNvGraphicFramePr>
            <a:graphicFrameLocks/>
          </p:cNvGraphicFramePr>
          <p:nvPr>
            <p:extLst>
              <p:ext uri="{D42A27DB-BD31-4B8C-83A1-F6EECF244321}">
                <p14:modId xmlns:p14="http://schemas.microsoft.com/office/powerpoint/2010/main" val="2370150671"/>
              </p:ext>
            </p:extLst>
          </p:nvPr>
        </p:nvGraphicFramePr>
        <p:xfrm>
          <a:off x="4939444" y="4518413"/>
          <a:ext cx="3657600" cy="2319234"/>
        </p:xfrm>
        <a:graphic>
          <a:graphicData uri="http://schemas.openxmlformats.org/drawingml/2006/chart">
            <c:chart xmlns:c="http://schemas.openxmlformats.org/drawingml/2006/chart" xmlns:r="http://schemas.openxmlformats.org/officeDocument/2006/relationships" r:id="rId5"/>
          </a:graphicData>
        </a:graphic>
      </p:graphicFrame>
      <p:sp>
        <p:nvSpPr>
          <p:cNvPr id="6" name="テキスト ボックス 5"/>
          <p:cNvSpPr txBox="1"/>
          <p:nvPr/>
        </p:nvSpPr>
        <p:spPr>
          <a:xfrm>
            <a:off x="2627784" y="1196752"/>
            <a:ext cx="2160240" cy="369332"/>
          </a:xfrm>
          <a:prstGeom prst="rect">
            <a:avLst/>
          </a:prstGeom>
          <a:noFill/>
        </p:spPr>
        <p:txBody>
          <a:bodyPr wrap="square" rtlCol="0">
            <a:spAutoFit/>
          </a:bodyPr>
          <a:lstStyle/>
          <a:p>
            <a:pPr algn="ctr"/>
            <a:r>
              <a:rPr lang="si-LK" altLang="ja-JP" dirty="0"/>
              <a:t>ප්‍රරෝහණ ප්‍රතිශතය</a:t>
            </a:r>
            <a:endParaRPr kumimoji="1" lang="ja-JP" altLang="en-US" dirty="0"/>
          </a:p>
        </p:txBody>
      </p:sp>
      <p:sp>
        <p:nvSpPr>
          <p:cNvPr id="12" name="テキスト ボックス 11"/>
          <p:cNvSpPr txBox="1"/>
          <p:nvPr/>
        </p:nvSpPr>
        <p:spPr>
          <a:xfrm>
            <a:off x="6084168" y="1196752"/>
            <a:ext cx="2232248" cy="369332"/>
          </a:xfrm>
          <a:prstGeom prst="rect">
            <a:avLst/>
          </a:prstGeom>
          <a:noFill/>
        </p:spPr>
        <p:txBody>
          <a:bodyPr wrap="square" rtlCol="0">
            <a:spAutoFit/>
          </a:bodyPr>
          <a:lstStyle/>
          <a:p>
            <a:pPr algn="ctr"/>
            <a:r>
              <a:rPr lang="si-LK" dirty="0"/>
              <a:t>ජීව්‍යතා </a:t>
            </a:r>
            <a:r>
              <a:rPr lang="si-LK" altLang="ja-JP" dirty="0"/>
              <a:t>ප්‍රතිශතය</a:t>
            </a:r>
            <a:endParaRPr lang="ja-JP" altLang="en-US" dirty="0"/>
          </a:p>
        </p:txBody>
      </p:sp>
      <p:sp>
        <p:nvSpPr>
          <p:cNvPr id="13" name="テキスト ボックス 12"/>
          <p:cNvSpPr txBox="1"/>
          <p:nvPr/>
        </p:nvSpPr>
        <p:spPr>
          <a:xfrm>
            <a:off x="5652120" y="4149080"/>
            <a:ext cx="2232248" cy="369332"/>
          </a:xfrm>
          <a:prstGeom prst="rect">
            <a:avLst/>
          </a:prstGeom>
          <a:noFill/>
        </p:spPr>
        <p:txBody>
          <a:bodyPr wrap="square" rtlCol="0">
            <a:spAutoFit/>
          </a:bodyPr>
          <a:lstStyle/>
          <a:p>
            <a:pPr algn="ctr"/>
            <a:r>
              <a:rPr lang="si-LK" altLang="ja-JP" dirty="0"/>
              <a:t>බීජ </a:t>
            </a:r>
            <a:r>
              <a:rPr lang="si-LK" altLang="ja-JP" dirty="0" smtClean="0"/>
              <a:t>1000ක </a:t>
            </a:r>
            <a:r>
              <a:rPr lang="si-LK" altLang="ja-JP" dirty="0"/>
              <a:t>ස්කන්ධය</a:t>
            </a:r>
            <a:endParaRPr kumimoji="1" lang="ja-JP" altLang="en-US" dirty="0"/>
          </a:p>
        </p:txBody>
      </p:sp>
      <p:sp>
        <p:nvSpPr>
          <p:cNvPr id="14" name="テキスト ボックス 13"/>
          <p:cNvSpPr txBox="1"/>
          <p:nvPr/>
        </p:nvSpPr>
        <p:spPr>
          <a:xfrm>
            <a:off x="8604448" y="15032"/>
            <a:ext cx="468052" cy="369332"/>
          </a:xfrm>
          <a:prstGeom prst="rect">
            <a:avLst/>
          </a:prstGeom>
          <a:noFill/>
        </p:spPr>
        <p:txBody>
          <a:bodyPr wrap="square" rtlCol="0">
            <a:spAutoFit/>
          </a:bodyPr>
          <a:lstStyle/>
          <a:p>
            <a:r>
              <a:rPr lang="en-US" altLang="ja-JP" dirty="0" smtClean="0"/>
              <a:t>12</a:t>
            </a:r>
            <a:endParaRPr kumimoji="1" lang="ja-JP" altLang="en-US" dirty="0"/>
          </a:p>
        </p:txBody>
      </p:sp>
    </p:spTree>
    <p:extLst>
      <p:ext uri="{BB962C8B-B14F-4D97-AF65-F5344CB8AC3E}">
        <p14:creationId xmlns:p14="http://schemas.microsoft.com/office/powerpoint/2010/main" val="390782094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835696" y="0"/>
            <a:ext cx="5904656" cy="418058"/>
          </a:xfrm>
        </p:spPr>
        <p:txBody>
          <a:bodyPr>
            <a:normAutofit/>
          </a:bodyPr>
          <a:lstStyle/>
          <a:p>
            <a:r>
              <a:rPr lang="si-LK" altLang="ja-JP" sz="2000" dirty="0"/>
              <a:t>පුහුණු කිරීමේ හා කප්පාදු කිරීමේ ප්‍රතිඵල </a:t>
            </a:r>
            <a:r>
              <a:rPr lang="en-US" altLang="ja-JP" sz="2000" dirty="0">
                <a:latin typeface="Times New Roman" panose="02020603050405020304" pitchFamily="18" charset="0"/>
                <a:cs typeface="Times New Roman" panose="02020603050405020304" pitchFamily="18" charset="0"/>
              </a:rPr>
              <a:t>2</a:t>
            </a:r>
            <a:endParaRPr kumimoji="1" lang="ja-JP" altLang="en-US" sz="2400" dirty="0"/>
          </a:p>
        </p:txBody>
      </p:sp>
      <p:sp>
        <p:nvSpPr>
          <p:cNvPr id="3" name="コンテンツ プレースホルダー 2"/>
          <p:cNvSpPr>
            <a:spLocks noGrp="1"/>
          </p:cNvSpPr>
          <p:nvPr>
            <p:ph idx="1"/>
          </p:nvPr>
        </p:nvSpPr>
        <p:spPr>
          <a:xfrm>
            <a:off x="179512" y="548680"/>
            <a:ext cx="8784976" cy="6192688"/>
          </a:xfrm>
        </p:spPr>
        <p:txBody>
          <a:bodyPr>
            <a:normAutofit fontScale="85000" lnSpcReduction="10000"/>
          </a:bodyPr>
          <a:lstStyle/>
          <a:p>
            <a:r>
              <a:rPr lang="si-LK" altLang="ja-JP" dirty="0" smtClean="0"/>
              <a:t>2012/13 මහ කන්නයේදී උද්‍යාන භෝග පර්යේෂණ සහ සංවර්ධන ආයතනය මගින් වම්බටු බීජ නිෂ්පාදනයේදී පුහුණු කිරීම හා කප්පාදු කිරීම සම්බන්ධව පර්යේෂණයක් සිදු කරන ලදී</a:t>
            </a:r>
          </a:p>
          <a:p>
            <a:r>
              <a:rPr lang="si-LK" altLang="ja-JP" dirty="0" smtClean="0"/>
              <a:t>ව</a:t>
            </a:r>
            <a:r>
              <a:rPr lang="si-LK" altLang="ja-JP" dirty="0"/>
              <a:t>ෙනස් ප්‍රතිකාර 4ක් යොදා ගත් ක්ෂේත්‍ර වලින් අස්වැන්න ලෙස ලබාගත් වම්බටු බීජ වල ප්‍රරෝහණය, ජීව්‍යතාවය සහ බීජ 1000ක ස්කන්ධය සංසන්දනය කරන ලදී</a:t>
            </a:r>
          </a:p>
          <a:p>
            <a:r>
              <a:rPr lang="si-LK" altLang="ja-JP" dirty="0"/>
              <a:t>එහිදී, එක් ශාකයක අඩු රිකිලි සංඛ්‍යාවක් සහ ඵල ප්‍රමාණයක් ඇති ශාක වලින</a:t>
            </a:r>
            <a:r>
              <a:rPr lang="si-LK" altLang="ja-JP" dirty="0" smtClean="0"/>
              <a:t>්</a:t>
            </a:r>
            <a:r>
              <a:rPr lang="en-US" altLang="ja-JP" dirty="0" smtClean="0"/>
              <a:t> </a:t>
            </a:r>
            <a:r>
              <a:rPr lang="si-LK" altLang="ja-JP" dirty="0" smtClean="0"/>
              <a:t>ලබ</a:t>
            </a:r>
            <a:r>
              <a:rPr lang="si-LK" altLang="ja-JP" dirty="0"/>
              <a:t>ාගත් බී</a:t>
            </a:r>
            <a:r>
              <a:rPr lang="si-LK" altLang="ja-JP" dirty="0" smtClean="0"/>
              <a:t>ජ</a:t>
            </a:r>
            <a:r>
              <a:rPr lang="en-US" altLang="ja-JP" dirty="0" smtClean="0">
                <a:latin typeface="Times New Roman" panose="02020603050405020304" pitchFamily="18" charset="0"/>
                <a:cs typeface="Times New Roman" panose="02020603050405020304" pitchFamily="18" charset="0"/>
              </a:rPr>
              <a:t>,</a:t>
            </a:r>
            <a:r>
              <a:rPr lang="si-LK" altLang="ja-JP" dirty="0" smtClean="0"/>
              <a:t> ප</a:t>
            </a:r>
            <a:r>
              <a:rPr lang="si-LK" altLang="ja-JP" dirty="0"/>
              <a:t>්‍රරෝහණය, ජීව්‍යතාවය සහ ස්කන්ධය සඳහ</a:t>
            </a:r>
            <a:r>
              <a:rPr lang="si-LK" altLang="ja-JP" dirty="0" smtClean="0"/>
              <a:t>ා</a:t>
            </a:r>
            <a:r>
              <a:rPr lang="en-US" altLang="ja-JP" dirty="0" smtClean="0"/>
              <a:t> </a:t>
            </a:r>
            <a:r>
              <a:rPr lang="si-LK" altLang="ja-JP" dirty="0" smtClean="0"/>
              <a:t>වඩ</a:t>
            </a:r>
            <a:r>
              <a:rPr lang="si-LK" altLang="ja-JP" dirty="0"/>
              <a:t>ා හොඳ ප්‍රතිඵල පෙන්වා </a:t>
            </a:r>
            <a:r>
              <a:rPr lang="si-LK" altLang="ja-JP" dirty="0" smtClean="0"/>
              <a:t>ඇත</a:t>
            </a:r>
            <a:endParaRPr kumimoji="1" lang="en-US" altLang="ja-JP" dirty="0" smtClean="0"/>
          </a:p>
          <a:p>
            <a:r>
              <a:rPr lang="si-LK" altLang="ja-JP" dirty="0" smtClean="0"/>
              <a:t>ඵල </a:t>
            </a:r>
            <a:r>
              <a:rPr lang="si-LK" altLang="ja-JP" dirty="0"/>
              <a:t>සංඛ්‍යාව අඩු විට වඩා ගුණාත්මක බීජ ලබා දෙන බව පර්යේෂණ තුළින් පෙනී යන නමුත්, එක් ශාකයක ඵල සංඛ්‍යාව 7 සිට 10 දක්වා පවත්වා ගැනීම නිෂ්පාදකයාගේ ආර්ථිකය හා බීජ වල ගුණාත්මකබාවය යන කරුණු දෙකම සැලකීමේදී යුක්තිසහගත වේ</a:t>
            </a:r>
            <a:endParaRPr kumimoji="1" lang="en-US" altLang="ja-JP" dirty="0" smtClean="0"/>
          </a:p>
          <a:p>
            <a:r>
              <a:rPr lang="en-US" altLang="ja-JP" dirty="0" smtClean="0">
                <a:latin typeface="Times New Roman" panose="02020603050405020304" pitchFamily="18" charset="0"/>
                <a:cs typeface="Times New Roman" panose="02020603050405020304" pitchFamily="18" charset="0"/>
              </a:rPr>
              <a:t>ASDA 2013 </a:t>
            </a:r>
            <a:r>
              <a:rPr lang="si-LK" altLang="ja-JP" dirty="0" smtClean="0"/>
              <a:t>හ</a:t>
            </a:r>
            <a:r>
              <a:rPr lang="si-LK" altLang="ja-JP" dirty="0"/>
              <a:t>ිදී මෙම පර්යේ</a:t>
            </a:r>
            <a:r>
              <a:rPr lang="si-LK" altLang="ja-JP" dirty="0" smtClean="0"/>
              <a:t>ෂණ</a:t>
            </a:r>
            <a:r>
              <a:rPr lang="en-US" altLang="ja-JP" dirty="0" smtClean="0"/>
              <a:t> </a:t>
            </a:r>
            <a:r>
              <a:rPr lang="si-LK" altLang="ja-JP" dirty="0"/>
              <a:t>ප්‍රතිඵල </a:t>
            </a:r>
            <a:r>
              <a:rPr lang="si-LK" altLang="ja-JP" dirty="0" smtClean="0"/>
              <a:t>ඉද</a:t>
            </a:r>
            <a:r>
              <a:rPr lang="si-LK" altLang="ja-JP" dirty="0"/>
              <a:t>ිරිපත් කරන ලදී</a:t>
            </a:r>
            <a:endParaRPr kumimoji="1" lang="ja-JP" altLang="en-US" dirty="0"/>
          </a:p>
        </p:txBody>
      </p:sp>
      <p:sp>
        <p:nvSpPr>
          <p:cNvPr id="4" name="テキスト ボックス 3"/>
          <p:cNvSpPr txBox="1"/>
          <p:nvPr/>
        </p:nvSpPr>
        <p:spPr>
          <a:xfrm>
            <a:off x="8460432" y="15032"/>
            <a:ext cx="612068" cy="369332"/>
          </a:xfrm>
          <a:prstGeom prst="rect">
            <a:avLst/>
          </a:prstGeom>
          <a:noFill/>
        </p:spPr>
        <p:txBody>
          <a:bodyPr wrap="square" rtlCol="0">
            <a:spAutoFit/>
          </a:bodyPr>
          <a:lstStyle/>
          <a:p>
            <a:r>
              <a:rPr lang="en-US" altLang="ja-JP" dirty="0" smtClean="0"/>
              <a:t>12’</a:t>
            </a:r>
            <a:endParaRPr kumimoji="1" lang="ja-JP" altLang="en-US" dirty="0"/>
          </a:p>
        </p:txBody>
      </p:sp>
    </p:spTree>
    <p:extLst>
      <p:ext uri="{BB962C8B-B14F-4D97-AF65-F5344CB8AC3E}">
        <p14:creationId xmlns:p14="http://schemas.microsoft.com/office/powerpoint/2010/main" val="23226022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75556" y="274638"/>
            <a:ext cx="7920880" cy="850106"/>
          </a:xfrm>
        </p:spPr>
        <p:txBody>
          <a:bodyPr>
            <a:normAutofit/>
          </a:bodyPr>
          <a:lstStyle/>
          <a:p>
            <a:r>
              <a:rPr lang="si-LK" altLang="ja-JP" dirty="0" smtClean="0"/>
              <a:t>ප</a:t>
            </a:r>
            <a:r>
              <a:rPr lang="si-LK" altLang="ja-JP" dirty="0"/>
              <a:t>ුහුණු හා කප්පාදු කිරීමේ </a:t>
            </a:r>
            <a:r>
              <a:rPr lang="si-LK" altLang="ja-JP" dirty="0" smtClean="0"/>
              <a:t>යන</a:t>
            </a:r>
            <a:r>
              <a:rPr lang="si-LK" altLang="ja-JP" dirty="0"/>
              <a:t>්ත්‍රණය</a:t>
            </a:r>
            <a:endParaRPr kumimoji="1" lang="ja-JP" altLang="en-US" dirty="0"/>
          </a:p>
        </p:txBody>
      </p:sp>
      <p:sp>
        <p:nvSpPr>
          <p:cNvPr id="3" name="コンテンツ プレースホルダー 2"/>
          <p:cNvSpPr>
            <a:spLocks noGrp="1"/>
          </p:cNvSpPr>
          <p:nvPr>
            <p:ph idx="1"/>
          </p:nvPr>
        </p:nvSpPr>
        <p:spPr>
          <a:xfrm>
            <a:off x="457200" y="1124744"/>
            <a:ext cx="8229600" cy="5001419"/>
          </a:xfrm>
        </p:spPr>
        <p:txBody>
          <a:bodyPr/>
          <a:lstStyle/>
          <a:p>
            <a:pPr marL="0" indent="0">
              <a:buNone/>
            </a:pPr>
            <a:endParaRPr lang="en-US" altLang="ja-JP" dirty="0" smtClean="0"/>
          </a:p>
          <a:p>
            <a:pPr marL="0" indent="0">
              <a:buNone/>
            </a:pPr>
            <a:endParaRPr lang="en-US" altLang="ja-JP" dirty="0"/>
          </a:p>
        </p:txBody>
      </p:sp>
      <p:sp>
        <p:nvSpPr>
          <p:cNvPr id="4" name="正方形/長方形 3"/>
          <p:cNvSpPr/>
          <p:nvPr/>
        </p:nvSpPr>
        <p:spPr>
          <a:xfrm>
            <a:off x="0" y="5013176"/>
            <a:ext cx="9144000" cy="1844824"/>
          </a:xfrm>
          <a:prstGeom prst="rect">
            <a:avLst/>
          </a:prstGeom>
          <a:gradFill flip="none" rotWithShape="1">
            <a:gsLst>
              <a:gs pos="0">
                <a:schemeClr val="accent6">
                  <a:lumMod val="75000"/>
                </a:schemeClr>
              </a:gs>
              <a:gs pos="98000">
                <a:srgbClr val="E3AA80"/>
              </a:gs>
              <a:gs pos="59000">
                <a:schemeClr val="accent6">
                  <a:lumMod val="75000"/>
                </a:schemeClr>
              </a:gs>
              <a:gs pos="100000">
                <a:schemeClr val="accent1">
                  <a:tint val="23500"/>
                  <a:satMod val="160000"/>
                </a:schemeClr>
              </a:gs>
            </a:gsLst>
            <a:lin ang="16200000" scaled="1"/>
            <a:tileRect/>
          </a:gra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円/楕円 5"/>
          <p:cNvSpPr/>
          <p:nvPr/>
        </p:nvSpPr>
        <p:spPr>
          <a:xfrm>
            <a:off x="323528" y="5337212"/>
            <a:ext cx="504056" cy="5040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円/楕円 12"/>
          <p:cNvSpPr/>
          <p:nvPr/>
        </p:nvSpPr>
        <p:spPr>
          <a:xfrm>
            <a:off x="1331640" y="6165304"/>
            <a:ext cx="504056" cy="5040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円/楕円 13"/>
          <p:cNvSpPr/>
          <p:nvPr/>
        </p:nvSpPr>
        <p:spPr>
          <a:xfrm>
            <a:off x="3203848" y="5592452"/>
            <a:ext cx="504056" cy="5040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円/楕円 14"/>
          <p:cNvSpPr/>
          <p:nvPr/>
        </p:nvSpPr>
        <p:spPr>
          <a:xfrm>
            <a:off x="5914218" y="6168516"/>
            <a:ext cx="504056" cy="5040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円/楕円 15"/>
          <p:cNvSpPr/>
          <p:nvPr/>
        </p:nvSpPr>
        <p:spPr>
          <a:xfrm>
            <a:off x="8244408" y="6096508"/>
            <a:ext cx="504056" cy="5040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円/楕円 16"/>
          <p:cNvSpPr/>
          <p:nvPr/>
        </p:nvSpPr>
        <p:spPr>
          <a:xfrm>
            <a:off x="7236296" y="5683560"/>
            <a:ext cx="504056" cy="5040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p:cNvSpPr txBox="1"/>
          <p:nvPr/>
        </p:nvSpPr>
        <p:spPr>
          <a:xfrm>
            <a:off x="277630" y="5404574"/>
            <a:ext cx="648072" cy="369332"/>
          </a:xfrm>
          <a:prstGeom prst="rect">
            <a:avLst/>
          </a:prstGeom>
          <a:noFill/>
        </p:spPr>
        <p:txBody>
          <a:bodyPr wrap="square" rtlCol="0">
            <a:spAutoFit/>
          </a:bodyPr>
          <a:lstStyle/>
          <a:p>
            <a:pPr algn="ctr"/>
            <a:r>
              <a:rPr kumimoji="1" lang="en-US" altLang="ja-JP" dirty="0" smtClean="0"/>
              <a:t>H</a:t>
            </a:r>
            <a:r>
              <a:rPr kumimoji="1" lang="en-US" altLang="ja-JP" baseline="-25000" dirty="0" smtClean="0"/>
              <a:t>2</a:t>
            </a:r>
            <a:r>
              <a:rPr kumimoji="1" lang="en-US" altLang="ja-JP" dirty="0" smtClean="0"/>
              <a:t>O</a:t>
            </a:r>
            <a:endParaRPr kumimoji="1" lang="ja-JP" altLang="en-US" dirty="0"/>
          </a:p>
        </p:txBody>
      </p:sp>
      <p:sp>
        <p:nvSpPr>
          <p:cNvPr id="18" name="テキスト ボックス 17"/>
          <p:cNvSpPr txBox="1"/>
          <p:nvPr/>
        </p:nvSpPr>
        <p:spPr>
          <a:xfrm>
            <a:off x="1289113" y="6235878"/>
            <a:ext cx="648072" cy="369332"/>
          </a:xfrm>
          <a:prstGeom prst="rect">
            <a:avLst/>
          </a:prstGeom>
          <a:noFill/>
        </p:spPr>
        <p:txBody>
          <a:bodyPr wrap="square" rtlCol="0">
            <a:spAutoFit/>
          </a:bodyPr>
          <a:lstStyle/>
          <a:p>
            <a:pPr algn="ctr"/>
            <a:r>
              <a:rPr kumimoji="1" lang="en-US" altLang="ja-JP" dirty="0" smtClean="0"/>
              <a:t>H</a:t>
            </a:r>
            <a:r>
              <a:rPr kumimoji="1" lang="en-US" altLang="ja-JP" baseline="-25000" dirty="0" smtClean="0"/>
              <a:t>2</a:t>
            </a:r>
            <a:r>
              <a:rPr kumimoji="1" lang="en-US" altLang="ja-JP" dirty="0" smtClean="0"/>
              <a:t>O</a:t>
            </a:r>
            <a:endParaRPr kumimoji="1" lang="ja-JP" altLang="en-US" dirty="0"/>
          </a:p>
        </p:txBody>
      </p:sp>
      <p:sp>
        <p:nvSpPr>
          <p:cNvPr id="19" name="テキスト ボックス 18"/>
          <p:cNvSpPr txBox="1"/>
          <p:nvPr/>
        </p:nvSpPr>
        <p:spPr>
          <a:xfrm>
            <a:off x="3131840" y="5683560"/>
            <a:ext cx="648072" cy="369332"/>
          </a:xfrm>
          <a:prstGeom prst="rect">
            <a:avLst/>
          </a:prstGeom>
          <a:noFill/>
        </p:spPr>
        <p:txBody>
          <a:bodyPr wrap="square" rtlCol="0">
            <a:spAutoFit/>
          </a:bodyPr>
          <a:lstStyle/>
          <a:p>
            <a:pPr algn="ctr"/>
            <a:r>
              <a:rPr kumimoji="1" lang="en-US" altLang="ja-JP" dirty="0" smtClean="0"/>
              <a:t>H</a:t>
            </a:r>
            <a:r>
              <a:rPr kumimoji="1" lang="en-US" altLang="ja-JP" baseline="-25000" dirty="0" smtClean="0"/>
              <a:t>2</a:t>
            </a:r>
            <a:r>
              <a:rPr kumimoji="1" lang="en-US" altLang="ja-JP" dirty="0" smtClean="0"/>
              <a:t>O</a:t>
            </a:r>
            <a:endParaRPr kumimoji="1" lang="ja-JP" altLang="en-US" dirty="0"/>
          </a:p>
        </p:txBody>
      </p:sp>
      <p:sp>
        <p:nvSpPr>
          <p:cNvPr id="20" name="テキスト ボックス 19"/>
          <p:cNvSpPr txBox="1"/>
          <p:nvPr/>
        </p:nvSpPr>
        <p:spPr>
          <a:xfrm>
            <a:off x="5842210" y="6243390"/>
            <a:ext cx="648072" cy="369332"/>
          </a:xfrm>
          <a:prstGeom prst="rect">
            <a:avLst/>
          </a:prstGeom>
          <a:noFill/>
        </p:spPr>
        <p:txBody>
          <a:bodyPr wrap="square" rtlCol="0">
            <a:spAutoFit/>
          </a:bodyPr>
          <a:lstStyle/>
          <a:p>
            <a:pPr algn="ctr"/>
            <a:r>
              <a:rPr kumimoji="1" lang="en-US" altLang="ja-JP" dirty="0" smtClean="0"/>
              <a:t>H</a:t>
            </a:r>
            <a:r>
              <a:rPr kumimoji="1" lang="en-US" altLang="ja-JP" baseline="-25000" dirty="0" smtClean="0"/>
              <a:t>2</a:t>
            </a:r>
            <a:r>
              <a:rPr kumimoji="1" lang="en-US" altLang="ja-JP" dirty="0" smtClean="0"/>
              <a:t>O</a:t>
            </a:r>
            <a:endParaRPr kumimoji="1" lang="ja-JP" altLang="en-US" dirty="0"/>
          </a:p>
        </p:txBody>
      </p:sp>
      <p:sp>
        <p:nvSpPr>
          <p:cNvPr id="21" name="テキスト ボックス 20"/>
          <p:cNvSpPr txBox="1"/>
          <p:nvPr/>
        </p:nvSpPr>
        <p:spPr>
          <a:xfrm>
            <a:off x="7164288" y="5741640"/>
            <a:ext cx="648072" cy="369332"/>
          </a:xfrm>
          <a:prstGeom prst="rect">
            <a:avLst/>
          </a:prstGeom>
          <a:noFill/>
        </p:spPr>
        <p:txBody>
          <a:bodyPr wrap="square" rtlCol="0">
            <a:spAutoFit/>
          </a:bodyPr>
          <a:lstStyle/>
          <a:p>
            <a:pPr algn="ctr"/>
            <a:r>
              <a:rPr kumimoji="1" lang="en-US" altLang="ja-JP" dirty="0" smtClean="0"/>
              <a:t>H</a:t>
            </a:r>
            <a:r>
              <a:rPr kumimoji="1" lang="en-US" altLang="ja-JP" baseline="-25000" dirty="0" smtClean="0"/>
              <a:t>2</a:t>
            </a:r>
            <a:r>
              <a:rPr kumimoji="1" lang="en-US" altLang="ja-JP" dirty="0" smtClean="0"/>
              <a:t>O</a:t>
            </a:r>
            <a:endParaRPr kumimoji="1" lang="ja-JP" altLang="en-US" dirty="0"/>
          </a:p>
        </p:txBody>
      </p:sp>
      <p:sp>
        <p:nvSpPr>
          <p:cNvPr id="22" name="テキスト ボックス 21"/>
          <p:cNvSpPr txBox="1"/>
          <p:nvPr/>
        </p:nvSpPr>
        <p:spPr>
          <a:xfrm>
            <a:off x="8172400" y="6187616"/>
            <a:ext cx="648072" cy="369332"/>
          </a:xfrm>
          <a:prstGeom prst="rect">
            <a:avLst/>
          </a:prstGeom>
          <a:noFill/>
        </p:spPr>
        <p:txBody>
          <a:bodyPr wrap="square" rtlCol="0">
            <a:spAutoFit/>
          </a:bodyPr>
          <a:lstStyle/>
          <a:p>
            <a:pPr algn="ctr"/>
            <a:r>
              <a:rPr kumimoji="1" lang="en-US" altLang="ja-JP" dirty="0" smtClean="0"/>
              <a:t>H</a:t>
            </a:r>
            <a:r>
              <a:rPr kumimoji="1" lang="en-US" altLang="ja-JP" baseline="-25000" dirty="0" smtClean="0"/>
              <a:t>2</a:t>
            </a:r>
            <a:r>
              <a:rPr kumimoji="1" lang="en-US" altLang="ja-JP" dirty="0" smtClean="0"/>
              <a:t>O</a:t>
            </a:r>
            <a:endParaRPr kumimoji="1" lang="ja-JP" altLang="en-US" dirty="0"/>
          </a:p>
        </p:txBody>
      </p:sp>
      <p:sp>
        <p:nvSpPr>
          <p:cNvPr id="12" name="円/楕円 11"/>
          <p:cNvSpPr/>
          <p:nvPr/>
        </p:nvSpPr>
        <p:spPr>
          <a:xfrm>
            <a:off x="1331640" y="5157192"/>
            <a:ext cx="504056" cy="435260"/>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円/楕円 23"/>
          <p:cNvSpPr/>
          <p:nvPr/>
        </p:nvSpPr>
        <p:spPr>
          <a:xfrm>
            <a:off x="2219479" y="6177462"/>
            <a:ext cx="504056" cy="435260"/>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円/楕円 24"/>
          <p:cNvSpPr/>
          <p:nvPr/>
        </p:nvSpPr>
        <p:spPr>
          <a:xfrm>
            <a:off x="2858246" y="5225810"/>
            <a:ext cx="504056" cy="435260"/>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円/楕円 25"/>
          <p:cNvSpPr/>
          <p:nvPr/>
        </p:nvSpPr>
        <p:spPr>
          <a:xfrm>
            <a:off x="3930649" y="5371435"/>
            <a:ext cx="504056" cy="435260"/>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円/楕円 26"/>
          <p:cNvSpPr/>
          <p:nvPr/>
        </p:nvSpPr>
        <p:spPr>
          <a:xfrm>
            <a:off x="3930649" y="6255768"/>
            <a:ext cx="504056" cy="435260"/>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円/楕円 27"/>
          <p:cNvSpPr/>
          <p:nvPr/>
        </p:nvSpPr>
        <p:spPr>
          <a:xfrm>
            <a:off x="5006341" y="5878878"/>
            <a:ext cx="504056" cy="435260"/>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円/楕円 28"/>
          <p:cNvSpPr/>
          <p:nvPr/>
        </p:nvSpPr>
        <p:spPr>
          <a:xfrm>
            <a:off x="5275842" y="5219939"/>
            <a:ext cx="504056" cy="435260"/>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円/楕円 29"/>
          <p:cNvSpPr/>
          <p:nvPr/>
        </p:nvSpPr>
        <p:spPr>
          <a:xfrm>
            <a:off x="6912260" y="6255768"/>
            <a:ext cx="504056" cy="435260"/>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円/楕円 30"/>
          <p:cNvSpPr/>
          <p:nvPr/>
        </p:nvSpPr>
        <p:spPr>
          <a:xfrm>
            <a:off x="8487787" y="5166358"/>
            <a:ext cx="504056" cy="435260"/>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円/楕円 31"/>
          <p:cNvSpPr/>
          <p:nvPr/>
        </p:nvSpPr>
        <p:spPr>
          <a:xfrm>
            <a:off x="349638" y="6255768"/>
            <a:ext cx="504056" cy="435260"/>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1298576" y="5047620"/>
            <a:ext cx="651432" cy="553998"/>
          </a:xfrm>
          <a:prstGeom prst="rect">
            <a:avLst/>
          </a:prstGeom>
          <a:noFill/>
        </p:spPr>
        <p:txBody>
          <a:bodyPr wrap="square" rtlCol="0">
            <a:spAutoFit/>
          </a:bodyPr>
          <a:lstStyle/>
          <a:p>
            <a:endParaRPr kumimoji="1" lang="en-US" altLang="ja-JP" sz="1200" dirty="0" smtClean="0"/>
          </a:p>
          <a:p>
            <a:r>
              <a:rPr kumimoji="1" lang="en-US" altLang="ja-JP" dirty="0" smtClean="0"/>
              <a:t>NPK</a:t>
            </a:r>
            <a:endParaRPr kumimoji="1" lang="ja-JP" altLang="en-US" dirty="0"/>
          </a:p>
        </p:txBody>
      </p:sp>
      <p:sp>
        <p:nvSpPr>
          <p:cNvPr id="33" name="テキスト ボックス 32"/>
          <p:cNvSpPr txBox="1"/>
          <p:nvPr/>
        </p:nvSpPr>
        <p:spPr>
          <a:xfrm>
            <a:off x="249840" y="6200781"/>
            <a:ext cx="651432" cy="553998"/>
          </a:xfrm>
          <a:prstGeom prst="rect">
            <a:avLst/>
          </a:prstGeom>
          <a:noFill/>
        </p:spPr>
        <p:txBody>
          <a:bodyPr wrap="square" rtlCol="0">
            <a:spAutoFit/>
          </a:bodyPr>
          <a:lstStyle/>
          <a:p>
            <a:endParaRPr kumimoji="1" lang="en-US" altLang="ja-JP" sz="1200" dirty="0" smtClean="0"/>
          </a:p>
          <a:p>
            <a:pPr algn="ctr"/>
            <a:r>
              <a:rPr kumimoji="1" lang="en-US" altLang="ja-JP" dirty="0" smtClean="0"/>
              <a:t>NPK</a:t>
            </a:r>
            <a:endParaRPr kumimoji="1" lang="ja-JP" altLang="en-US" dirty="0"/>
          </a:p>
        </p:txBody>
      </p:sp>
      <p:sp>
        <p:nvSpPr>
          <p:cNvPr id="34" name="テキスト ボックス 33"/>
          <p:cNvSpPr txBox="1"/>
          <p:nvPr/>
        </p:nvSpPr>
        <p:spPr>
          <a:xfrm>
            <a:off x="2784558" y="5127575"/>
            <a:ext cx="651432" cy="553998"/>
          </a:xfrm>
          <a:prstGeom prst="rect">
            <a:avLst/>
          </a:prstGeom>
          <a:noFill/>
        </p:spPr>
        <p:txBody>
          <a:bodyPr wrap="square" rtlCol="0">
            <a:spAutoFit/>
          </a:bodyPr>
          <a:lstStyle/>
          <a:p>
            <a:endParaRPr kumimoji="1" lang="en-US" altLang="ja-JP" sz="1200" dirty="0" smtClean="0"/>
          </a:p>
          <a:p>
            <a:pPr algn="ctr"/>
            <a:r>
              <a:rPr kumimoji="1" lang="en-US" altLang="ja-JP" dirty="0" smtClean="0"/>
              <a:t>NPK</a:t>
            </a:r>
            <a:endParaRPr kumimoji="1" lang="ja-JP" altLang="en-US" dirty="0"/>
          </a:p>
        </p:txBody>
      </p:sp>
      <p:sp>
        <p:nvSpPr>
          <p:cNvPr id="35" name="テキスト ボックス 34"/>
          <p:cNvSpPr txBox="1"/>
          <p:nvPr/>
        </p:nvSpPr>
        <p:spPr>
          <a:xfrm>
            <a:off x="2168724" y="6034380"/>
            <a:ext cx="651432" cy="553998"/>
          </a:xfrm>
          <a:prstGeom prst="rect">
            <a:avLst/>
          </a:prstGeom>
          <a:noFill/>
        </p:spPr>
        <p:txBody>
          <a:bodyPr wrap="square" rtlCol="0">
            <a:spAutoFit/>
          </a:bodyPr>
          <a:lstStyle/>
          <a:p>
            <a:endParaRPr kumimoji="1" lang="en-US" altLang="ja-JP" sz="1200" dirty="0" smtClean="0"/>
          </a:p>
          <a:p>
            <a:r>
              <a:rPr kumimoji="1" lang="en-US" altLang="ja-JP" dirty="0" smtClean="0"/>
              <a:t>NPK</a:t>
            </a:r>
            <a:endParaRPr kumimoji="1" lang="ja-JP" altLang="en-US" dirty="0"/>
          </a:p>
        </p:txBody>
      </p:sp>
      <p:sp>
        <p:nvSpPr>
          <p:cNvPr id="36" name="テキスト ボックス 35"/>
          <p:cNvSpPr txBox="1"/>
          <p:nvPr/>
        </p:nvSpPr>
        <p:spPr>
          <a:xfrm>
            <a:off x="3856961" y="6120198"/>
            <a:ext cx="651432" cy="553998"/>
          </a:xfrm>
          <a:prstGeom prst="rect">
            <a:avLst/>
          </a:prstGeom>
          <a:noFill/>
        </p:spPr>
        <p:txBody>
          <a:bodyPr wrap="square" rtlCol="0">
            <a:spAutoFit/>
          </a:bodyPr>
          <a:lstStyle/>
          <a:p>
            <a:endParaRPr kumimoji="1" lang="en-US" altLang="ja-JP" sz="1200" dirty="0" smtClean="0"/>
          </a:p>
          <a:p>
            <a:r>
              <a:rPr kumimoji="1" lang="en-US" altLang="ja-JP" dirty="0" smtClean="0"/>
              <a:t>NPK</a:t>
            </a:r>
            <a:endParaRPr kumimoji="1" lang="ja-JP" altLang="en-US" dirty="0"/>
          </a:p>
        </p:txBody>
      </p:sp>
      <p:sp>
        <p:nvSpPr>
          <p:cNvPr id="37" name="テキスト ボックス 36"/>
          <p:cNvSpPr txBox="1"/>
          <p:nvPr/>
        </p:nvSpPr>
        <p:spPr>
          <a:xfrm>
            <a:off x="3856961" y="5215690"/>
            <a:ext cx="651432" cy="553998"/>
          </a:xfrm>
          <a:prstGeom prst="rect">
            <a:avLst/>
          </a:prstGeom>
          <a:noFill/>
        </p:spPr>
        <p:txBody>
          <a:bodyPr wrap="square" rtlCol="0">
            <a:spAutoFit/>
          </a:bodyPr>
          <a:lstStyle/>
          <a:p>
            <a:endParaRPr kumimoji="1" lang="en-US" altLang="ja-JP" sz="1200" dirty="0" smtClean="0"/>
          </a:p>
          <a:p>
            <a:pPr algn="ctr"/>
            <a:r>
              <a:rPr kumimoji="1" lang="en-US" altLang="ja-JP" dirty="0" smtClean="0"/>
              <a:t>NPK</a:t>
            </a:r>
            <a:endParaRPr kumimoji="1" lang="ja-JP" altLang="en-US" dirty="0"/>
          </a:p>
        </p:txBody>
      </p:sp>
      <p:sp>
        <p:nvSpPr>
          <p:cNvPr id="38" name="テキスト ボックス 37"/>
          <p:cNvSpPr txBox="1"/>
          <p:nvPr/>
        </p:nvSpPr>
        <p:spPr>
          <a:xfrm>
            <a:off x="4904654" y="5794047"/>
            <a:ext cx="651432" cy="553998"/>
          </a:xfrm>
          <a:prstGeom prst="rect">
            <a:avLst/>
          </a:prstGeom>
          <a:noFill/>
        </p:spPr>
        <p:txBody>
          <a:bodyPr wrap="square" rtlCol="0">
            <a:spAutoFit/>
          </a:bodyPr>
          <a:lstStyle/>
          <a:p>
            <a:endParaRPr kumimoji="1" lang="en-US" altLang="ja-JP" sz="1200" dirty="0" smtClean="0"/>
          </a:p>
          <a:p>
            <a:pPr algn="ctr"/>
            <a:r>
              <a:rPr kumimoji="1" lang="en-US" altLang="ja-JP" dirty="0" smtClean="0"/>
              <a:t>NPK</a:t>
            </a:r>
            <a:endParaRPr kumimoji="1" lang="ja-JP" altLang="en-US" dirty="0"/>
          </a:p>
        </p:txBody>
      </p:sp>
      <p:sp>
        <p:nvSpPr>
          <p:cNvPr id="39" name="テキスト ボックス 38"/>
          <p:cNvSpPr txBox="1"/>
          <p:nvPr/>
        </p:nvSpPr>
        <p:spPr>
          <a:xfrm>
            <a:off x="5190778" y="5097823"/>
            <a:ext cx="651432" cy="553998"/>
          </a:xfrm>
          <a:prstGeom prst="rect">
            <a:avLst/>
          </a:prstGeom>
          <a:noFill/>
        </p:spPr>
        <p:txBody>
          <a:bodyPr wrap="square" rtlCol="0">
            <a:spAutoFit/>
          </a:bodyPr>
          <a:lstStyle/>
          <a:p>
            <a:endParaRPr kumimoji="1" lang="en-US" altLang="ja-JP" sz="1200" dirty="0" smtClean="0"/>
          </a:p>
          <a:p>
            <a:pPr algn="ctr"/>
            <a:r>
              <a:rPr kumimoji="1" lang="en-US" altLang="ja-JP" dirty="0" smtClean="0"/>
              <a:t>NPK</a:t>
            </a:r>
            <a:endParaRPr kumimoji="1" lang="ja-JP" altLang="en-US" dirty="0"/>
          </a:p>
        </p:txBody>
      </p:sp>
      <p:sp>
        <p:nvSpPr>
          <p:cNvPr id="40" name="テキスト ボックス 39"/>
          <p:cNvSpPr txBox="1"/>
          <p:nvPr/>
        </p:nvSpPr>
        <p:spPr>
          <a:xfrm>
            <a:off x="6838572" y="6131739"/>
            <a:ext cx="651432" cy="553998"/>
          </a:xfrm>
          <a:prstGeom prst="rect">
            <a:avLst/>
          </a:prstGeom>
          <a:noFill/>
        </p:spPr>
        <p:txBody>
          <a:bodyPr wrap="square" rtlCol="0">
            <a:spAutoFit/>
          </a:bodyPr>
          <a:lstStyle/>
          <a:p>
            <a:endParaRPr kumimoji="1" lang="en-US" altLang="ja-JP" sz="1200" dirty="0" smtClean="0"/>
          </a:p>
          <a:p>
            <a:pPr algn="ctr"/>
            <a:r>
              <a:rPr kumimoji="1" lang="en-US" altLang="ja-JP" dirty="0" smtClean="0"/>
              <a:t>NPK</a:t>
            </a:r>
            <a:endParaRPr kumimoji="1" lang="ja-JP" altLang="en-US" dirty="0"/>
          </a:p>
        </p:txBody>
      </p:sp>
      <p:sp>
        <p:nvSpPr>
          <p:cNvPr id="41" name="テキスト ボックス 40"/>
          <p:cNvSpPr txBox="1"/>
          <p:nvPr/>
        </p:nvSpPr>
        <p:spPr>
          <a:xfrm>
            <a:off x="8414099" y="5030335"/>
            <a:ext cx="651432" cy="553998"/>
          </a:xfrm>
          <a:prstGeom prst="rect">
            <a:avLst/>
          </a:prstGeom>
          <a:noFill/>
        </p:spPr>
        <p:txBody>
          <a:bodyPr wrap="square" rtlCol="0">
            <a:spAutoFit/>
          </a:bodyPr>
          <a:lstStyle/>
          <a:p>
            <a:endParaRPr kumimoji="1" lang="en-US" altLang="ja-JP" sz="1200" dirty="0" smtClean="0"/>
          </a:p>
          <a:p>
            <a:pPr algn="ctr"/>
            <a:r>
              <a:rPr kumimoji="1" lang="en-US" altLang="ja-JP" dirty="0" smtClean="0"/>
              <a:t>NPK</a:t>
            </a:r>
            <a:endParaRPr kumimoji="1" lang="ja-JP" altLang="en-US" dirty="0"/>
          </a:p>
        </p:txBody>
      </p:sp>
      <p:pic>
        <p:nvPicPr>
          <p:cNvPr id="23" name="図 22" descr="画面の領域"/>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2330" y="1586481"/>
            <a:ext cx="2477739" cy="3405944"/>
          </a:xfrm>
          <a:prstGeom prst="rect">
            <a:avLst/>
          </a:prstGeom>
        </p:spPr>
      </p:pic>
      <p:pic>
        <p:nvPicPr>
          <p:cNvPr id="43" name="図 42" descr="画面の領域"/>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621" y="1586481"/>
            <a:ext cx="2477739" cy="3416147"/>
          </a:xfrm>
          <a:prstGeom prst="rect">
            <a:avLst/>
          </a:prstGeom>
        </p:spPr>
      </p:pic>
      <p:pic>
        <p:nvPicPr>
          <p:cNvPr id="42" name="図 41" descr="画面の領域"/>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18969" y="1586481"/>
            <a:ext cx="1945119" cy="3424145"/>
          </a:xfrm>
          <a:prstGeom prst="rect">
            <a:avLst/>
          </a:prstGeom>
        </p:spPr>
      </p:pic>
      <p:pic>
        <p:nvPicPr>
          <p:cNvPr id="45" name="図 44" descr="画面の領域"/>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 y="1580905"/>
            <a:ext cx="1043334" cy="3411520"/>
          </a:xfrm>
          <a:prstGeom prst="rect">
            <a:avLst/>
          </a:prstGeom>
        </p:spPr>
      </p:pic>
      <p:pic>
        <p:nvPicPr>
          <p:cNvPr id="46" name="図 45" descr="画面の領域"/>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84791" y="1586481"/>
            <a:ext cx="1395721" cy="3426695"/>
          </a:xfrm>
          <a:prstGeom prst="rect">
            <a:avLst/>
          </a:prstGeom>
        </p:spPr>
      </p:pic>
      <p:pic>
        <p:nvPicPr>
          <p:cNvPr id="44" name="図 43" descr="画面の領域"/>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80620" y="3382204"/>
            <a:ext cx="159412" cy="385250"/>
          </a:xfrm>
          <a:prstGeom prst="rect">
            <a:avLst/>
          </a:prstGeom>
        </p:spPr>
      </p:pic>
      <p:pic>
        <p:nvPicPr>
          <p:cNvPr id="49" name="図 48" descr="画面の領域"/>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50802" y="2183150"/>
            <a:ext cx="161293" cy="405240"/>
          </a:xfrm>
          <a:prstGeom prst="rect">
            <a:avLst/>
          </a:prstGeom>
        </p:spPr>
      </p:pic>
      <p:pic>
        <p:nvPicPr>
          <p:cNvPr id="50" name="図 49" descr="画面の領域"/>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80357" y="3767454"/>
            <a:ext cx="159412" cy="385250"/>
          </a:xfrm>
          <a:prstGeom prst="rect">
            <a:avLst/>
          </a:prstGeom>
        </p:spPr>
      </p:pic>
      <p:pic>
        <p:nvPicPr>
          <p:cNvPr id="51" name="図 50" descr="画面の領域"/>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639892" y="3382203"/>
            <a:ext cx="318824" cy="770500"/>
          </a:xfrm>
          <a:prstGeom prst="rect">
            <a:avLst/>
          </a:prstGeom>
        </p:spPr>
      </p:pic>
      <p:sp>
        <p:nvSpPr>
          <p:cNvPr id="48" name="曲折矢印 47"/>
          <p:cNvSpPr/>
          <p:nvPr/>
        </p:nvSpPr>
        <p:spPr>
          <a:xfrm rot="16200000">
            <a:off x="1885488" y="4975997"/>
            <a:ext cx="1615091" cy="834479"/>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54" name="曲折矢印 53"/>
          <p:cNvSpPr/>
          <p:nvPr/>
        </p:nvSpPr>
        <p:spPr>
          <a:xfrm rot="5400000" flipH="1">
            <a:off x="1056253" y="4828014"/>
            <a:ext cx="1465541" cy="980896"/>
          </a:xfrm>
          <a:prstGeom prst="bentArrow">
            <a:avLst>
              <a:gd name="adj1" fmla="val 20735"/>
              <a:gd name="adj2" fmla="val 21222"/>
              <a:gd name="adj3" fmla="val 25000"/>
              <a:gd name="adj4" fmla="val 43750"/>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55" name="曲折矢印 54"/>
          <p:cNvSpPr/>
          <p:nvPr/>
        </p:nvSpPr>
        <p:spPr>
          <a:xfrm rot="16200000">
            <a:off x="6177892" y="4982193"/>
            <a:ext cx="1615091" cy="834479"/>
          </a:xfrm>
          <a:prstGeom prst="bentArrow">
            <a:avLst>
              <a:gd name="adj1" fmla="val 7997"/>
              <a:gd name="adj2" fmla="val 25945"/>
              <a:gd name="adj3" fmla="val 25000"/>
              <a:gd name="adj4" fmla="val 437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56" name="曲折矢印 55"/>
          <p:cNvSpPr/>
          <p:nvPr/>
        </p:nvSpPr>
        <p:spPr>
          <a:xfrm rot="5400000" flipH="1">
            <a:off x="5257151" y="4802112"/>
            <a:ext cx="1465541" cy="980896"/>
          </a:xfrm>
          <a:prstGeom prst="bentArrow">
            <a:avLst>
              <a:gd name="adj1" fmla="val 8036"/>
              <a:gd name="adj2" fmla="val 18007"/>
              <a:gd name="adj3" fmla="val 30713"/>
              <a:gd name="adj4" fmla="val 4053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0" name="テキスト ボックス 9"/>
          <p:cNvSpPr txBox="1"/>
          <p:nvPr/>
        </p:nvSpPr>
        <p:spPr>
          <a:xfrm>
            <a:off x="11149" y="2016438"/>
            <a:ext cx="1938859" cy="923330"/>
          </a:xfrm>
          <a:prstGeom prst="rect">
            <a:avLst/>
          </a:prstGeom>
          <a:noFill/>
        </p:spPr>
        <p:txBody>
          <a:bodyPr wrap="square" rtlCol="0">
            <a:spAutoFit/>
          </a:bodyPr>
          <a:lstStyle/>
          <a:p>
            <a:pPr algn="ctr"/>
            <a:r>
              <a:rPr lang="si-LK" altLang="ja-JP" u="sng" dirty="0"/>
              <a:t>ප්‍රතිකාර නොකල </a:t>
            </a:r>
            <a:r>
              <a:rPr lang="si-LK" altLang="ja-JP" dirty="0"/>
              <a:t>පෝෂක සහ ජලය සාන්ද්‍රණය නොවේ</a:t>
            </a:r>
            <a:endParaRPr lang="en-US" altLang="ja-JP" dirty="0" smtClean="0"/>
          </a:p>
        </p:txBody>
      </p:sp>
      <p:sp>
        <p:nvSpPr>
          <p:cNvPr id="9" name="テキスト ボックス 8"/>
          <p:cNvSpPr txBox="1"/>
          <p:nvPr/>
        </p:nvSpPr>
        <p:spPr>
          <a:xfrm>
            <a:off x="4041933" y="2016438"/>
            <a:ext cx="2189007" cy="1200329"/>
          </a:xfrm>
          <a:prstGeom prst="rect">
            <a:avLst/>
          </a:prstGeom>
          <a:noFill/>
        </p:spPr>
        <p:txBody>
          <a:bodyPr wrap="square" rtlCol="0">
            <a:spAutoFit/>
          </a:bodyPr>
          <a:lstStyle/>
          <a:p>
            <a:pPr algn="ctr"/>
            <a:r>
              <a:rPr lang="si-LK" altLang="ja-JP" dirty="0"/>
              <a:t>පු</a:t>
            </a:r>
            <a:r>
              <a:rPr lang="si-LK" altLang="ja-JP" u="sng" dirty="0" smtClean="0"/>
              <a:t>හ</a:t>
            </a:r>
            <a:r>
              <a:rPr lang="si-LK" altLang="ja-JP" u="sng" dirty="0"/>
              <a:t>ුණු කිරීම සහ කප්පාදු කිරීම </a:t>
            </a:r>
            <a:r>
              <a:rPr lang="si-LK" altLang="ja-JP" u="sng" dirty="0" smtClean="0"/>
              <a:t>කල</a:t>
            </a:r>
            <a:endParaRPr lang="en-US" altLang="ja-JP" u="sng" dirty="0" smtClean="0"/>
          </a:p>
          <a:p>
            <a:pPr algn="ctr"/>
            <a:r>
              <a:rPr lang="si-LK" altLang="ja-JP" dirty="0"/>
              <a:t>පෝෂක සහ ජලය සාන්ද්‍රණය ව</a:t>
            </a:r>
            <a:r>
              <a:rPr lang="si-LK" altLang="ja-JP" dirty="0" smtClean="0"/>
              <a:t>ේ</a:t>
            </a:r>
            <a:endParaRPr kumimoji="1" lang="ja-JP" altLang="en-US" dirty="0"/>
          </a:p>
        </p:txBody>
      </p:sp>
      <p:sp>
        <p:nvSpPr>
          <p:cNvPr id="52" name="上矢印 51"/>
          <p:cNvSpPr/>
          <p:nvPr/>
        </p:nvSpPr>
        <p:spPr>
          <a:xfrm>
            <a:off x="2312095" y="3767454"/>
            <a:ext cx="227937" cy="52564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上矢印 57"/>
          <p:cNvSpPr/>
          <p:nvPr/>
        </p:nvSpPr>
        <p:spPr>
          <a:xfrm>
            <a:off x="1991542" y="4147006"/>
            <a:ext cx="227937" cy="525642"/>
          </a:xfrm>
          <a:prstGeom prst="up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上矢印 58"/>
          <p:cNvSpPr/>
          <p:nvPr/>
        </p:nvSpPr>
        <p:spPr>
          <a:xfrm>
            <a:off x="1991541" y="2588390"/>
            <a:ext cx="227937" cy="525642"/>
          </a:xfrm>
          <a:prstGeom prst="up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上矢印 59"/>
          <p:cNvSpPr/>
          <p:nvPr/>
        </p:nvSpPr>
        <p:spPr>
          <a:xfrm rot="18875579">
            <a:off x="2678685" y="3639647"/>
            <a:ext cx="127476" cy="666600"/>
          </a:xfrm>
          <a:prstGeom prst="up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上矢印 60"/>
          <p:cNvSpPr/>
          <p:nvPr/>
        </p:nvSpPr>
        <p:spPr>
          <a:xfrm rot="3775542">
            <a:off x="1571228" y="3934080"/>
            <a:ext cx="256658" cy="52564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上矢印 61"/>
          <p:cNvSpPr/>
          <p:nvPr/>
        </p:nvSpPr>
        <p:spPr>
          <a:xfrm rot="18190310">
            <a:off x="2480013" y="2323277"/>
            <a:ext cx="230430" cy="52564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 name="上矢印 62"/>
          <p:cNvSpPr/>
          <p:nvPr/>
        </p:nvSpPr>
        <p:spPr>
          <a:xfrm rot="3775542">
            <a:off x="6219134" y="3504632"/>
            <a:ext cx="256658" cy="52564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 name="上矢印 63"/>
          <p:cNvSpPr/>
          <p:nvPr/>
        </p:nvSpPr>
        <p:spPr>
          <a:xfrm rot="4045307" flipH="1">
            <a:off x="6351825" y="3615580"/>
            <a:ext cx="132897" cy="666600"/>
          </a:xfrm>
          <a:prstGeom prst="upArrow">
            <a:avLst>
              <a:gd name="adj1" fmla="val 50000"/>
              <a:gd name="adj2" fmla="val 40240"/>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 name="テキスト ボックス 64"/>
          <p:cNvSpPr txBox="1"/>
          <p:nvPr/>
        </p:nvSpPr>
        <p:spPr>
          <a:xfrm>
            <a:off x="8496436" y="15032"/>
            <a:ext cx="576064" cy="369332"/>
          </a:xfrm>
          <a:prstGeom prst="rect">
            <a:avLst/>
          </a:prstGeom>
          <a:noFill/>
        </p:spPr>
        <p:txBody>
          <a:bodyPr wrap="square" rtlCol="0">
            <a:spAutoFit/>
          </a:bodyPr>
          <a:lstStyle/>
          <a:p>
            <a:r>
              <a:rPr lang="en-US" altLang="ja-JP" dirty="0" smtClean="0"/>
              <a:t>13</a:t>
            </a:r>
            <a:endParaRPr kumimoji="1" lang="ja-JP" altLang="en-US" dirty="0"/>
          </a:p>
        </p:txBody>
      </p:sp>
    </p:spTree>
    <p:extLst>
      <p:ext uri="{BB962C8B-B14F-4D97-AF65-F5344CB8AC3E}">
        <p14:creationId xmlns:p14="http://schemas.microsoft.com/office/powerpoint/2010/main" val="256794269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475656" y="0"/>
            <a:ext cx="6696744" cy="490066"/>
          </a:xfrm>
        </p:spPr>
        <p:txBody>
          <a:bodyPr>
            <a:normAutofit/>
          </a:bodyPr>
          <a:lstStyle/>
          <a:p>
            <a:r>
              <a:rPr lang="si-LK" altLang="ja-JP" sz="2400" dirty="0"/>
              <a:t>පුහුණු හා කප්පාදු කිරීමේ යන්ත්‍රණය</a:t>
            </a:r>
            <a:endParaRPr kumimoji="1" lang="ja-JP" altLang="en-US" sz="2400" dirty="0"/>
          </a:p>
        </p:txBody>
      </p:sp>
      <p:sp>
        <p:nvSpPr>
          <p:cNvPr id="3" name="コンテンツ プレースホルダー 2"/>
          <p:cNvSpPr>
            <a:spLocks noGrp="1"/>
          </p:cNvSpPr>
          <p:nvPr>
            <p:ph idx="1"/>
          </p:nvPr>
        </p:nvSpPr>
        <p:spPr>
          <a:xfrm>
            <a:off x="179512" y="548680"/>
            <a:ext cx="8819020" cy="6120680"/>
          </a:xfrm>
        </p:spPr>
        <p:txBody>
          <a:bodyPr>
            <a:normAutofit fontScale="92500"/>
          </a:bodyPr>
          <a:lstStyle/>
          <a:p>
            <a:pPr marL="0" indent="0">
              <a:buNone/>
            </a:pPr>
            <a:r>
              <a:rPr lang="si-LK" altLang="ja-JP" dirty="0"/>
              <a:t>පුහුණු කිරීම සහ කප්පාදු කිරීම කල ශාක වලින් ලබා ගන්නා බීජ ගුණාත්මකබවින් වැඩි වීමේ </a:t>
            </a:r>
            <a:r>
              <a:rPr lang="si-LK" altLang="ja-JP" dirty="0" smtClean="0"/>
              <a:t>යන</a:t>
            </a:r>
            <a:r>
              <a:rPr lang="si-LK" altLang="ja-JP" dirty="0"/>
              <a:t>්ත්‍රණය ඉතා සරල වේ</a:t>
            </a:r>
          </a:p>
          <a:p>
            <a:pPr marL="514350" indent="-514350">
              <a:buFont typeface="+mj-lt"/>
              <a:buAutoNum type="arabicPeriod"/>
            </a:pPr>
            <a:r>
              <a:rPr lang="si-LK" altLang="ja-JP" dirty="0">
                <a:latin typeface="Times New Roman" panose="02020603050405020304" pitchFamily="18" charset="0"/>
              </a:rPr>
              <a:t>ශා</a:t>
            </a:r>
            <a:r>
              <a:rPr lang="si-LK" altLang="ja-JP" dirty="0" smtClean="0">
                <a:latin typeface="Times New Roman" panose="02020603050405020304" pitchFamily="18" charset="0"/>
              </a:rPr>
              <a:t>කය</a:t>
            </a:r>
            <a:r>
              <a:rPr lang="si-LK" altLang="ja-JP" dirty="0">
                <a:latin typeface="Times New Roman" panose="02020603050405020304" pitchFamily="18" charset="0"/>
              </a:rPr>
              <a:t>ෙහි රිකිලි සහ ඵල </a:t>
            </a:r>
            <a:r>
              <a:rPr lang="si-LK" altLang="ja-JP" dirty="0" smtClean="0">
                <a:latin typeface="Times New Roman" panose="02020603050405020304" pitchFamily="18" charset="0"/>
              </a:rPr>
              <a:t>වර</a:t>
            </a:r>
            <a:r>
              <a:rPr lang="si-LK" altLang="ja-JP" dirty="0">
                <a:latin typeface="Times New Roman" panose="02020603050405020304" pitchFamily="18" charset="0"/>
              </a:rPr>
              <a:t>්ධනය වීමට පොළවෙන් ලබා ගන්නා සම්පත් (ජලය, පෝෂක ද්‍රව්‍ය) යොදා ගන</a:t>
            </a:r>
            <a:r>
              <a:rPr lang="si-LK" altLang="ja-JP" dirty="0" smtClean="0">
                <a:latin typeface="Times New Roman" panose="02020603050405020304" pitchFamily="18" charset="0"/>
              </a:rPr>
              <a:t>ී</a:t>
            </a:r>
            <a:endParaRPr lang="en-US" altLang="ja-JP" dirty="0" smtClean="0">
              <a:latin typeface="Times New Roman" panose="02020603050405020304" pitchFamily="18" charset="0"/>
              <a:cs typeface="Times New Roman" panose="02020603050405020304" pitchFamily="18" charset="0"/>
            </a:endParaRPr>
          </a:p>
          <a:p>
            <a:pPr marL="514350" indent="-514350">
              <a:buFont typeface="+mj-lt"/>
              <a:buAutoNum type="arabicPeriod"/>
            </a:pPr>
            <a:r>
              <a:rPr lang="si-LK" altLang="ja-JP" dirty="0" smtClean="0">
                <a:latin typeface="Times New Roman" panose="02020603050405020304" pitchFamily="18" charset="0"/>
              </a:rPr>
              <a:t>වර</a:t>
            </a:r>
            <a:r>
              <a:rPr lang="si-LK" altLang="ja-JP" dirty="0">
                <a:latin typeface="Times New Roman" panose="02020603050405020304" pitchFamily="18" charset="0"/>
              </a:rPr>
              <a:t>්ධනය වීමට ඇති රිකිලි </a:t>
            </a:r>
            <a:r>
              <a:rPr lang="si-LK" altLang="ja-JP" dirty="0" smtClean="0">
                <a:latin typeface="Times New Roman" panose="02020603050405020304" pitchFamily="18" charset="0"/>
              </a:rPr>
              <a:t>සහ</a:t>
            </a:r>
            <a:r>
              <a:rPr lang="en-US" altLang="ja-JP" dirty="0" smtClean="0">
                <a:latin typeface="Times New Roman" panose="02020603050405020304" pitchFamily="18" charset="0"/>
              </a:rPr>
              <a:t> </a:t>
            </a:r>
            <a:r>
              <a:rPr lang="si-LK" altLang="ja-JP" dirty="0" smtClean="0">
                <a:latin typeface="Times New Roman" panose="02020603050405020304" pitchFamily="18" charset="0"/>
              </a:rPr>
              <a:t>ඵල </a:t>
            </a:r>
            <a:r>
              <a:rPr lang="si-LK" altLang="ja-JP" dirty="0">
                <a:latin typeface="Times New Roman" panose="02020603050405020304" pitchFamily="18" charset="0"/>
              </a:rPr>
              <a:t>සංඛ්‍යාව වැඩියි නම්, පසෙන් ලබා ගන්නා සම්පත් ඒ සියල්ල සමග බෙදා ගැනීමට සිද</a:t>
            </a:r>
            <a:r>
              <a:rPr lang="si-LK" altLang="ja-JP" dirty="0" smtClean="0">
                <a:latin typeface="Times New Roman" panose="02020603050405020304" pitchFamily="18" charset="0"/>
              </a:rPr>
              <a:t>ුවන </a:t>
            </a:r>
            <a:r>
              <a:rPr lang="si-LK" altLang="ja-JP" dirty="0">
                <a:latin typeface="Times New Roman" panose="02020603050405020304" pitchFamily="18" charset="0"/>
              </a:rPr>
              <a:t>නිසා සම්පත් ප්‍රමාණය සීමිත වේ. රිකිලි හා ඵල ප්‍රමාණය අඩු නම් ඒවාට වැඩි සම්පත් ප්‍රමාණයක් ප්‍රයෝජනයට ගත හැක</a:t>
            </a:r>
          </a:p>
          <a:p>
            <a:pPr marL="514350" indent="-514350">
              <a:buFont typeface="+mj-lt"/>
              <a:buAutoNum type="arabicPeriod"/>
            </a:pPr>
            <a:r>
              <a:rPr lang="si-LK" altLang="ja-JP" dirty="0" smtClean="0">
                <a:latin typeface="Times New Roman" panose="02020603050405020304" pitchFamily="18" charset="0"/>
              </a:rPr>
              <a:t>සම</a:t>
            </a:r>
            <a:r>
              <a:rPr lang="si-LK" altLang="ja-JP" dirty="0">
                <a:latin typeface="Times New Roman" panose="02020603050405020304" pitchFamily="18" charset="0"/>
              </a:rPr>
              <a:t>්පත් වැඩි ප්‍රමාණයක් අවශෝෂණය කරන රිකිලි සහ ඵල හොඳින් වර්ධනය වී බී</a:t>
            </a:r>
            <a:r>
              <a:rPr lang="si-LK" altLang="ja-JP" dirty="0" smtClean="0">
                <a:latin typeface="Times New Roman" panose="02020603050405020304" pitchFamily="18" charset="0"/>
              </a:rPr>
              <a:t>ජ</a:t>
            </a:r>
            <a:r>
              <a:rPr lang="en-US" altLang="ja-JP" dirty="0" smtClean="0">
                <a:latin typeface="Times New Roman" panose="02020603050405020304" pitchFamily="18" charset="0"/>
              </a:rPr>
              <a:t> </a:t>
            </a:r>
            <a:r>
              <a:rPr lang="si-LK" altLang="ja-JP" dirty="0" smtClean="0">
                <a:latin typeface="Times New Roman" panose="02020603050405020304" pitchFamily="18" charset="0"/>
              </a:rPr>
              <a:t>වල </a:t>
            </a:r>
            <a:r>
              <a:rPr lang="si-LK" altLang="ja-JP" dirty="0">
                <a:latin typeface="Times New Roman" panose="02020603050405020304" pitchFamily="18" charset="0"/>
              </a:rPr>
              <a:t>ගුණාත්මකබාවය වැඩි දියුණු </a:t>
            </a:r>
            <a:r>
              <a:rPr lang="si-LK" altLang="ja-JP" dirty="0"/>
              <a:t>කරය</a:t>
            </a:r>
            <a:r>
              <a:rPr lang="si-LK" altLang="ja-JP" dirty="0" smtClean="0"/>
              <a:t>ි</a:t>
            </a:r>
            <a:endParaRPr kumimoji="1" lang="ja-JP" altLang="en-US" dirty="0"/>
          </a:p>
        </p:txBody>
      </p:sp>
      <p:sp>
        <p:nvSpPr>
          <p:cNvPr id="4" name="テキスト ボックス 3"/>
          <p:cNvSpPr txBox="1"/>
          <p:nvPr/>
        </p:nvSpPr>
        <p:spPr>
          <a:xfrm>
            <a:off x="8460432" y="15032"/>
            <a:ext cx="612068" cy="369332"/>
          </a:xfrm>
          <a:prstGeom prst="rect">
            <a:avLst/>
          </a:prstGeom>
          <a:noFill/>
        </p:spPr>
        <p:txBody>
          <a:bodyPr wrap="square" rtlCol="0">
            <a:spAutoFit/>
          </a:bodyPr>
          <a:lstStyle/>
          <a:p>
            <a:r>
              <a:rPr lang="en-US" altLang="ja-JP" dirty="0" smtClean="0"/>
              <a:t>13’</a:t>
            </a:r>
            <a:endParaRPr kumimoji="1" lang="ja-JP" altLang="en-US" dirty="0"/>
          </a:p>
        </p:txBody>
      </p:sp>
    </p:spTree>
    <p:extLst>
      <p:ext uri="{BB962C8B-B14F-4D97-AF65-F5344CB8AC3E}">
        <p14:creationId xmlns:p14="http://schemas.microsoft.com/office/powerpoint/2010/main" val="11355145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994122"/>
          </a:xfrm>
        </p:spPr>
        <p:txBody>
          <a:bodyPr>
            <a:normAutofit fontScale="90000"/>
          </a:bodyPr>
          <a:lstStyle/>
          <a:p>
            <a:r>
              <a:rPr lang="si-LK" altLang="ja-JP" dirty="0" smtClean="0"/>
              <a:t>ප</a:t>
            </a:r>
            <a:r>
              <a:rPr lang="si-LK" altLang="ja-JP" dirty="0"/>
              <a:t>ුහුණු කිරීමේ සහ කප්පාදු කිරීමේ වාසි</a:t>
            </a:r>
            <a:endParaRPr kumimoji="1" lang="ja-JP" altLang="en-US" dirty="0"/>
          </a:p>
        </p:txBody>
      </p:sp>
      <p:sp>
        <p:nvSpPr>
          <p:cNvPr id="3" name="コンテンツ プレースホルダー 2"/>
          <p:cNvSpPr>
            <a:spLocks noGrp="1"/>
          </p:cNvSpPr>
          <p:nvPr>
            <p:ph idx="1"/>
          </p:nvPr>
        </p:nvSpPr>
        <p:spPr>
          <a:xfrm>
            <a:off x="457200" y="1268760"/>
            <a:ext cx="8229600" cy="5328592"/>
          </a:xfrm>
        </p:spPr>
        <p:txBody>
          <a:bodyPr/>
          <a:lstStyle/>
          <a:p>
            <a:pPr marL="0" indent="0">
              <a:buNone/>
            </a:pPr>
            <a:endParaRPr kumimoji="1" lang="en-US" altLang="ja-JP" u="sng" dirty="0" smtClean="0"/>
          </a:p>
          <a:p>
            <a:pPr marL="0" indent="0" algn="ctr">
              <a:buNone/>
            </a:pPr>
            <a:endParaRPr kumimoji="1" lang="en-US" altLang="ja-JP" dirty="0" smtClean="0"/>
          </a:p>
        </p:txBody>
      </p:sp>
      <p:sp>
        <p:nvSpPr>
          <p:cNvPr id="4" name="テキスト ボックス 3"/>
          <p:cNvSpPr txBox="1"/>
          <p:nvPr/>
        </p:nvSpPr>
        <p:spPr>
          <a:xfrm>
            <a:off x="101323" y="2193943"/>
            <a:ext cx="4104456" cy="523220"/>
          </a:xfrm>
          <a:prstGeom prst="rect">
            <a:avLst/>
          </a:prstGeom>
          <a:noFill/>
          <a:ln>
            <a:solidFill>
              <a:schemeClr val="tx2">
                <a:lumMod val="75000"/>
              </a:schemeClr>
            </a:solidFill>
          </a:ln>
        </p:spPr>
        <p:txBody>
          <a:bodyPr wrap="square" rtlCol="0">
            <a:spAutoFit/>
          </a:bodyPr>
          <a:lstStyle/>
          <a:p>
            <a:pPr algn="ctr"/>
            <a:r>
              <a:rPr lang="si-LK" altLang="ja-JP" sz="2800" dirty="0"/>
              <a:t>රිකිලි සහ ඵල ප්‍රමාණය අඩුයි</a:t>
            </a:r>
            <a:endParaRPr kumimoji="1" lang="ja-JP" altLang="en-US" sz="2800" dirty="0"/>
          </a:p>
        </p:txBody>
      </p:sp>
      <p:sp>
        <p:nvSpPr>
          <p:cNvPr id="5" name="テキスト ボックス 4"/>
          <p:cNvSpPr txBox="1"/>
          <p:nvPr/>
        </p:nvSpPr>
        <p:spPr>
          <a:xfrm>
            <a:off x="101323" y="3178255"/>
            <a:ext cx="4032448" cy="523220"/>
          </a:xfrm>
          <a:prstGeom prst="rect">
            <a:avLst/>
          </a:prstGeom>
          <a:noFill/>
          <a:ln>
            <a:solidFill>
              <a:schemeClr val="tx2">
                <a:lumMod val="75000"/>
              </a:schemeClr>
            </a:solidFill>
          </a:ln>
        </p:spPr>
        <p:txBody>
          <a:bodyPr wrap="square" rtlCol="0">
            <a:spAutoFit/>
          </a:bodyPr>
          <a:lstStyle/>
          <a:p>
            <a:pPr algn="ctr"/>
            <a:r>
              <a:rPr lang="si-LK" altLang="ja-JP" sz="2800" dirty="0"/>
              <a:t>වියනේ ඝනත්වය අඩුයි</a:t>
            </a:r>
            <a:endParaRPr kumimoji="1" lang="ja-JP" altLang="en-US" sz="2800" dirty="0"/>
          </a:p>
        </p:txBody>
      </p:sp>
      <p:sp>
        <p:nvSpPr>
          <p:cNvPr id="6" name="テキスト ボックス 5"/>
          <p:cNvSpPr txBox="1"/>
          <p:nvPr/>
        </p:nvSpPr>
        <p:spPr>
          <a:xfrm>
            <a:off x="5292978" y="4078370"/>
            <a:ext cx="2444493" cy="954107"/>
          </a:xfrm>
          <a:prstGeom prst="rect">
            <a:avLst/>
          </a:prstGeom>
          <a:noFill/>
          <a:ln>
            <a:solidFill>
              <a:schemeClr val="tx2">
                <a:lumMod val="75000"/>
              </a:schemeClr>
            </a:solidFill>
          </a:ln>
        </p:spPr>
        <p:txBody>
          <a:bodyPr wrap="square" rtlCol="0">
            <a:spAutoFit/>
          </a:bodyPr>
          <a:lstStyle/>
          <a:p>
            <a:pPr algn="ctr"/>
            <a:r>
              <a:rPr lang="si-LK" altLang="ja-JP" sz="2800" dirty="0"/>
              <a:t>හිරු එළිය වැටීම හොඳින් සිදු වේ</a:t>
            </a:r>
            <a:endParaRPr kumimoji="1" lang="ja-JP" altLang="en-US" sz="2800" dirty="0"/>
          </a:p>
        </p:txBody>
      </p:sp>
      <p:sp>
        <p:nvSpPr>
          <p:cNvPr id="7" name="テキスト ボックス 6"/>
          <p:cNvSpPr txBox="1"/>
          <p:nvPr/>
        </p:nvSpPr>
        <p:spPr>
          <a:xfrm>
            <a:off x="2771800" y="4078370"/>
            <a:ext cx="2363506" cy="954107"/>
          </a:xfrm>
          <a:prstGeom prst="rect">
            <a:avLst/>
          </a:prstGeom>
          <a:noFill/>
          <a:ln>
            <a:solidFill>
              <a:schemeClr val="tx2">
                <a:lumMod val="75000"/>
              </a:schemeClr>
            </a:solidFill>
          </a:ln>
        </p:spPr>
        <p:txBody>
          <a:bodyPr wrap="square" rtlCol="0">
            <a:spAutoFit/>
          </a:bodyPr>
          <a:lstStyle/>
          <a:p>
            <a:pPr algn="ctr"/>
            <a:r>
              <a:rPr lang="si-LK" altLang="ja-JP" sz="2800" dirty="0"/>
              <a:t>වාතාශ්‍රය වැඩි දියුණු වේ</a:t>
            </a:r>
            <a:endParaRPr kumimoji="1" lang="ja-JP" altLang="en-US" sz="2800" dirty="0"/>
          </a:p>
        </p:txBody>
      </p:sp>
      <p:sp>
        <p:nvSpPr>
          <p:cNvPr id="8" name="テキスト ボックス 7"/>
          <p:cNvSpPr txBox="1"/>
          <p:nvPr/>
        </p:nvSpPr>
        <p:spPr>
          <a:xfrm>
            <a:off x="5292977" y="2192888"/>
            <a:ext cx="3527495" cy="523220"/>
          </a:xfrm>
          <a:prstGeom prst="rect">
            <a:avLst/>
          </a:prstGeom>
          <a:noFill/>
          <a:ln>
            <a:solidFill>
              <a:schemeClr val="tx2">
                <a:lumMod val="75000"/>
              </a:schemeClr>
            </a:solidFill>
          </a:ln>
        </p:spPr>
        <p:txBody>
          <a:bodyPr wrap="square" rtlCol="0">
            <a:spAutoFit/>
          </a:bodyPr>
          <a:lstStyle/>
          <a:p>
            <a:pPr algn="ctr"/>
            <a:r>
              <a:rPr lang="si-LK" altLang="ja-JP" sz="2800" dirty="0"/>
              <a:t>පෝ</a:t>
            </a:r>
            <a:r>
              <a:rPr lang="si-LK" altLang="ja-JP" sz="2800" dirty="0" smtClean="0"/>
              <a:t>ෂක </a:t>
            </a:r>
            <a:r>
              <a:rPr lang="si-LK" altLang="ja-JP" sz="2800" dirty="0"/>
              <a:t>සාන්ද්‍රණය වේ</a:t>
            </a:r>
            <a:endParaRPr lang="ja-JP" altLang="en-US" sz="2800" dirty="0"/>
          </a:p>
        </p:txBody>
      </p:sp>
      <p:sp>
        <p:nvSpPr>
          <p:cNvPr id="9" name="テキスト ボックス 8"/>
          <p:cNvSpPr txBox="1"/>
          <p:nvPr/>
        </p:nvSpPr>
        <p:spPr>
          <a:xfrm>
            <a:off x="179512" y="4077072"/>
            <a:ext cx="2444493" cy="954107"/>
          </a:xfrm>
          <a:prstGeom prst="rect">
            <a:avLst/>
          </a:prstGeom>
          <a:noFill/>
          <a:ln>
            <a:solidFill>
              <a:schemeClr val="tx2">
                <a:lumMod val="75000"/>
              </a:schemeClr>
            </a:solidFill>
          </a:ln>
        </p:spPr>
        <p:txBody>
          <a:bodyPr wrap="square" rtlCol="0">
            <a:spAutoFit/>
          </a:bodyPr>
          <a:lstStyle/>
          <a:p>
            <a:pPr algn="ctr"/>
            <a:r>
              <a:rPr lang="si-LK" altLang="ja-JP" sz="2800" dirty="0"/>
              <a:t>කලමනාකරණය පහසුයි</a:t>
            </a:r>
            <a:endParaRPr kumimoji="1" lang="ja-JP" altLang="en-US" sz="2800" dirty="0"/>
          </a:p>
        </p:txBody>
      </p:sp>
      <p:sp>
        <p:nvSpPr>
          <p:cNvPr id="10" name="テキスト ボックス 9"/>
          <p:cNvSpPr txBox="1"/>
          <p:nvPr/>
        </p:nvSpPr>
        <p:spPr>
          <a:xfrm>
            <a:off x="1509060" y="5373216"/>
            <a:ext cx="2444493" cy="1384995"/>
          </a:xfrm>
          <a:prstGeom prst="rect">
            <a:avLst/>
          </a:prstGeom>
          <a:noFill/>
          <a:ln>
            <a:solidFill>
              <a:schemeClr val="tx2">
                <a:lumMod val="75000"/>
              </a:schemeClr>
            </a:solidFill>
          </a:ln>
        </p:spPr>
        <p:txBody>
          <a:bodyPr wrap="square" rtlCol="0">
            <a:spAutoFit/>
          </a:bodyPr>
          <a:lstStyle/>
          <a:p>
            <a:pPr algn="ctr"/>
            <a:r>
              <a:rPr lang="si-LK" altLang="ja-JP" sz="2800" dirty="0"/>
              <a:t>රෝග සහ පලිබෝධ පැතිරීම අඩු වේ</a:t>
            </a:r>
            <a:endParaRPr kumimoji="1" lang="ja-JP" altLang="en-US" sz="2800" dirty="0"/>
          </a:p>
        </p:txBody>
      </p:sp>
      <p:sp>
        <p:nvSpPr>
          <p:cNvPr id="11" name="テキスト ボックス 5"/>
          <p:cNvSpPr txBox="1"/>
          <p:nvPr/>
        </p:nvSpPr>
        <p:spPr>
          <a:xfrm>
            <a:off x="5652120" y="5588659"/>
            <a:ext cx="3312368" cy="954107"/>
          </a:xfrm>
          <a:prstGeom prst="rect">
            <a:avLst/>
          </a:prstGeom>
          <a:noFill/>
          <a:ln>
            <a:solidFill>
              <a:schemeClr val="accent2">
                <a:lumMod val="75000"/>
              </a:schemeClr>
            </a:solidFill>
          </a:ln>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si-LK" altLang="ja-JP" sz="2800" dirty="0"/>
              <a:t>ගුණාත්මක බීජ සහ ඵල නිෂ්පාදනය</a:t>
            </a:r>
            <a:endParaRPr kumimoji="1" lang="ja-JP" altLang="en-US" sz="2800" dirty="0"/>
          </a:p>
        </p:txBody>
      </p:sp>
      <p:sp>
        <p:nvSpPr>
          <p:cNvPr id="12" name="テキスト ボックス 5"/>
          <p:cNvSpPr txBox="1"/>
          <p:nvPr/>
        </p:nvSpPr>
        <p:spPr>
          <a:xfrm>
            <a:off x="102948" y="1249596"/>
            <a:ext cx="4397044" cy="523220"/>
          </a:xfrm>
          <a:prstGeom prst="rect">
            <a:avLst/>
          </a:prstGeom>
          <a:noFill/>
          <a:ln>
            <a:solidFill>
              <a:schemeClr val="accent3">
                <a:lumMod val="50000"/>
              </a:schemeClr>
            </a:solidFill>
          </a:ln>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si-LK" altLang="ja-JP" sz="2800" dirty="0"/>
              <a:t>පුහුණු කිරීම සහ කප්පාදු කිරීම</a:t>
            </a:r>
            <a:endParaRPr kumimoji="1" lang="ja-JP" altLang="en-US" sz="2800" dirty="0"/>
          </a:p>
        </p:txBody>
      </p:sp>
      <p:cxnSp>
        <p:nvCxnSpPr>
          <p:cNvPr id="14" name="直線矢印コネクタ 13"/>
          <p:cNvCxnSpPr/>
          <p:nvPr/>
        </p:nvCxnSpPr>
        <p:spPr>
          <a:xfrm>
            <a:off x="2139656" y="1774679"/>
            <a:ext cx="0" cy="43018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5" name="直線矢印コネクタ 14"/>
          <p:cNvCxnSpPr/>
          <p:nvPr/>
        </p:nvCxnSpPr>
        <p:spPr>
          <a:xfrm>
            <a:off x="2136602" y="2716108"/>
            <a:ext cx="0" cy="48489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6" name="直線矢印コネクタ 15"/>
          <p:cNvCxnSpPr/>
          <p:nvPr/>
        </p:nvCxnSpPr>
        <p:spPr>
          <a:xfrm>
            <a:off x="1401758" y="3701475"/>
            <a:ext cx="0" cy="37689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8" name="直線矢印コネクタ 17"/>
          <p:cNvCxnSpPr/>
          <p:nvPr/>
        </p:nvCxnSpPr>
        <p:spPr>
          <a:xfrm>
            <a:off x="3535540" y="3701475"/>
            <a:ext cx="0" cy="37689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9" name="直線矢印コネクタ 18"/>
          <p:cNvCxnSpPr>
            <a:stCxn id="5" idx="3"/>
          </p:cNvCxnSpPr>
          <p:nvPr/>
        </p:nvCxnSpPr>
        <p:spPr>
          <a:xfrm>
            <a:off x="4133771" y="3439865"/>
            <a:ext cx="1374333" cy="56534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2" name="直線矢印コネクタ 21"/>
          <p:cNvCxnSpPr/>
          <p:nvPr/>
        </p:nvCxnSpPr>
        <p:spPr>
          <a:xfrm>
            <a:off x="8460432" y="2728084"/>
            <a:ext cx="0" cy="286057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4" name="直線矢印コネクタ 23"/>
          <p:cNvCxnSpPr/>
          <p:nvPr/>
        </p:nvCxnSpPr>
        <p:spPr>
          <a:xfrm>
            <a:off x="2093959" y="4996321"/>
            <a:ext cx="0" cy="37689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5" name="直線矢印コネクタ 24"/>
          <p:cNvCxnSpPr/>
          <p:nvPr/>
        </p:nvCxnSpPr>
        <p:spPr>
          <a:xfrm>
            <a:off x="3419872" y="5032477"/>
            <a:ext cx="0" cy="37689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6" name="直線矢印コネクタ 25"/>
          <p:cNvCxnSpPr/>
          <p:nvPr/>
        </p:nvCxnSpPr>
        <p:spPr>
          <a:xfrm>
            <a:off x="6515225" y="5032477"/>
            <a:ext cx="0" cy="55618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8" name="直線矢印コネクタ 27"/>
          <p:cNvCxnSpPr>
            <a:stCxn id="10" idx="3"/>
            <a:endCxn id="11" idx="1"/>
          </p:cNvCxnSpPr>
          <p:nvPr/>
        </p:nvCxnSpPr>
        <p:spPr>
          <a:xfrm flipV="1">
            <a:off x="3953553" y="6065713"/>
            <a:ext cx="1698567" cy="1"/>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31" name="直線矢印コネクタ 30"/>
          <p:cNvCxnSpPr>
            <a:stCxn id="4" idx="3"/>
            <a:endCxn id="8" idx="1"/>
          </p:cNvCxnSpPr>
          <p:nvPr/>
        </p:nvCxnSpPr>
        <p:spPr>
          <a:xfrm flipV="1">
            <a:off x="4205779" y="2454498"/>
            <a:ext cx="1087198" cy="105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7" name="テキスト ボックス 26"/>
          <p:cNvSpPr txBox="1"/>
          <p:nvPr/>
        </p:nvSpPr>
        <p:spPr>
          <a:xfrm>
            <a:off x="8604448" y="15032"/>
            <a:ext cx="468052" cy="369332"/>
          </a:xfrm>
          <a:prstGeom prst="rect">
            <a:avLst/>
          </a:prstGeom>
          <a:noFill/>
        </p:spPr>
        <p:txBody>
          <a:bodyPr wrap="square" rtlCol="0">
            <a:spAutoFit/>
          </a:bodyPr>
          <a:lstStyle/>
          <a:p>
            <a:r>
              <a:rPr lang="en-US" altLang="ja-JP" dirty="0" smtClean="0"/>
              <a:t>14</a:t>
            </a:r>
            <a:endParaRPr kumimoji="1" lang="ja-JP" altLang="en-US" dirty="0"/>
          </a:p>
        </p:txBody>
      </p:sp>
    </p:spTree>
    <p:extLst>
      <p:ext uri="{BB962C8B-B14F-4D97-AF65-F5344CB8AC3E}">
        <p14:creationId xmlns:p14="http://schemas.microsoft.com/office/powerpoint/2010/main" val="3603718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randombar(horizont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randombar(horizontal)">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randombar(horizontal)">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randombar(horizontal)">
                                      <p:cBhvr>
                                        <p:cTn id="37" dur="500"/>
                                        <p:tgtEl>
                                          <p:spTgt spid="1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5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nodeType="click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randombar(horizontal)">
                                      <p:cBhvr>
                                        <p:cTn id="47" dur="500"/>
                                        <p:tgtEl>
                                          <p:spTgt spid="19"/>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6"/>
                                        </p:tgtEl>
                                        <p:attrNameLst>
                                          <p:attrName>style.visibility</p:attrName>
                                        </p:attrNameLst>
                                      </p:cBhvr>
                                      <p:to>
                                        <p:strVal val="visible"/>
                                      </p:to>
                                    </p:set>
                                    <p:animEffect transition="in" filter="fade">
                                      <p:cBhvr>
                                        <p:cTn id="52" dur="500"/>
                                        <p:tgtEl>
                                          <p:spTgt spid="6"/>
                                        </p:tgtEl>
                                      </p:cBhvr>
                                    </p:animEffect>
                                  </p:childTnLst>
                                </p:cTn>
                              </p:par>
                            </p:childTnLst>
                          </p:cTn>
                        </p:par>
                      </p:childTnLst>
                    </p:cTn>
                  </p:par>
                  <p:par>
                    <p:cTn id="53" fill="hold">
                      <p:stCondLst>
                        <p:cond delay="indefinite"/>
                      </p:stCondLst>
                      <p:childTnLst>
                        <p:par>
                          <p:cTn id="54" fill="hold">
                            <p:stCondLst>
                              <p:cond delay="0"/>
                            </p:stCondLst>
                            <p:childTnLst>
                              <p:par>
                                <p:cTn id="55" presetID="14" presetClass="entr" presetSubtype="10" fill="hold" nodeType="clickEffect">
                                  <p:stCondLst>
                                    <p:cond delay="0"/>
                                  </p:stCondLst>
                                  <p:childTnLst>
                                    <p:set>
                                      <p:cBhvr>
                                        <p:cTn id="56" dur="1" fill="hold">
                                          <p:stCondLst>
                                            <p:cond delay="0"/>
                                          </p:stCondLst>
                                        </p:cTn>
                                        <p:tgtEl>
                                          <p:spTgt spid="24"/>
                                        </p:tgtEl>
                                        <p:attrNameLst>
                                          <p:attrName>style.visibility</p:attrName>
                                        </p:attrNameLst>
                                      </p:cBhvr>
                                      <p:to>
                                        <p:strVal val="visible"/>
                                      </p:to>
                                    </p:set>
                                    <p:animEffect transition="in" filter="randombar(horizontal)">
                                      <p:cBhvr>
                                        <p:cTn id="57" dur="500"/>
                                        <p:tgtEl>
                                          <p:spTgt spid="24"/>
                                        </p:tgtEl>
                                      </p:cBhvr>
                                    </p:animEffect>
                                  </p:childTnLst>
                                </p:cTn>
                              </p:par>
                              <p:par>
                                <p:cTn id="58" presetID="14" presetClass="entr" presetSubtype="10" fill="hold" nodeType="withEffect">
                                  <p:stCondLst>
                                    <p:cond delay="0"/>
                                  </p:stCondLst>
                                  <p:childTnLst>
                                    <p:set>
                                      <p:cBhvr>
                                        <p:cTn id="59" dur="1" fill="hold">
                                          <p:stCondLst>
                                            <p:cond delay="0"/>
                                          </p:stCondLst>
                                        </p:cTn>
                                        <p:tgtEl>
                                          <p:spTgt spid="25"/>
                                        </p:tgtEl>
                                        <p:attrNameLst>
                                          <p:attrName>style.visibility</p:attrName>
                                        </p:attrNameLst>
                                      </p:cBhvr>
                                      <p:to>
                                        <p:strVal val="visible"/>
                                      </p:to>
                                    </p:set>
                                    <p:animEffect transition="in" filter="randombar(horizontal)">
                                      <p:cBhvr>
                                        <p:cTn id="60" dur="500"/>
                                        <p:tgtEl>
                                          <p:spTgt spid="25"/>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fade">
                                      <p:cBhvr>
                                        <p:cTn id="65" dur="500"/>
                                        <p:tgtEl>
                                          <p:spTgt spid="10"/>
                                        </p:tgtEl>
                                      </p:cBhvr>
                                    </p:animEffect>
                                  </p:childTnLst>
                                </p:cTn>
                              </p:par>
                            </p:childTnLst>
                          </p:cTn>
                        </p:par>
                      </p:childTnLst>
                    </p:cTn>
                  </p:par>
                  <p:par>
                    <p:cTn id="66" fill="hold">
                      <p:stCondLst>
                        <p:cond delay="indefinite"/>
                      </p:stCondLst>
                      <p:childTnLst>
                        <p:par>
                          <p:cTn id="67" fill="hold">
                            <p:stCondLst>
                              <p:cond delay="0"/>
                            </p:stCondLst>
                            <p:childTnLst>
                              <p:par>
                                <p:cTn id="68" presetID="14" presetClass="entr" presetSubtype="10" fill="hold" nodeType="clickEffect">
                                  <p:stCondLst>
                                    <p:cond delay="0"/>
                                  </p:stCondLst>
                                  <p:childTnLst>
                                    <p:set>
                                      <p:cBhvr>
                                        <p:cTn id="69" dur="1" fill="hold">
                                          <p:stCondLst>
                                            <p:cond delay="0"/>
                                          </p:stCondLst>
                                        </p:cTn>
                                        <p:tgtEl>
                                          <p:spTgt spid="31"/>
                                        </p:tgtEl>
                                        <p:attrNameLst>
                                          <p:attrName>style.visibility</p:attrName>
                                        </p:attrNameLst>
                                      </p:cBhvr>
                                      <p:to>
                                        <p:strVal val="visible"/>
                                      </p:to>
                                    </p:set>
                                    <p:animEffect transition="in" filter="randombar(horizontal)">
                                      <p:cBhvr>
                                        <p:cTn id="70" dur="500"/>
                                        <p:tgtEl>
                                          <p:spTgt spid="31"/>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8"/>
                                        </p:tgtEl>
                                        <p:attrNameLst>
                                          <p:attrName>style.visibility</p:attrName>
                                        </p:attrNameLst>
                                      </p:cBhvr>
                                      <p:to>
                                        <p:strVal val="visible"/>
                                      </p:to>
                                    </p:set>
                                    <p:animEffect transition="in" filter="fade">
                                      <p:cBhvr>
                                        <p:cTn id="75" dur="500"/>
                                        <p:tgtEl>
                                          <p:spTgt spid="8"/>
                                        </p:tgtEl>
                                      </p:cBhvr>
                                    </p:animEffect>
                                  </p:childTnLst>
                                </p:cTn>
                              </p:par>
                            </p:childTnLst>
                          </p:cTn>
                        </p:par>
                      </p:childTnLst>
                    </p:cTn>
                  </p:par>
                  <p:par>
                    <p:cTn id="76" fill="hold">
                      <p:stCondLst>
                        <p:cond delay="indefinite"/>
                      </p:stCondLst>
                      <p:childTnLst>
                        <p:par>
                          <p:cTn id="77" fill="hold">
                            <p:stCondLst>
                              <p:cond delay="0"/>
                            </p:stCondLst>
                            <p:childTnLst>
                              <p:par>
                                <p:cTn id="78" presetID="14" presetClass="entr" presetSubtype="10" fill="hold" nodeType="click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randombar(horizontal)">
                                      <p:cBhvr>
                                        <p:cTn id="80" dur="500"/>
                                        <p:tgtEl>
                                          <p:spTgt spid="28"/>
                                        </p:tgtEl>
                                      </p:cBhvr>
                                    </p:animEffect>
                                  </p:childTnLst>
                                </p:cTn>
                              </p:par>
                              <p:par>
                                <p:cTn id="81" presetID="14" presetClass="entr" presetSubtype="10" fill="hold" nodeType="withEffect">
                                  <p:stCondLst>
                                    <p:cond delay="0"/>
                                  </p:stCondLst>
                                  <p:childTnLst>
                                    <p:set>
                                      <p:cBhvr>
                                        <p:cTn id="82" dur="1" fill="hold">
                                          <p:stCondLst>
                                            <p:cond delay="0"/>
                                          </p:stCondLst>
                                        </p:cTn>
                                        <p:tgtEl>
                                          <p:spTgt spid="26"/>
                                        </p:tgtEl>
                                        <p:attrNameLst>
                                          <p:attrName>style.visibility</p:attrName>
                                        </p:attrNameLst>
                                      </p:cBhvr>
                                      <p:to>
                                        <p:strVal val="visible"/>
                                      </p:to>
                                    </p:set>
                                    <p:animEffect transition="in" filter="randombar(horizontal)">
                                      <p:cBhvr>
                                        <p:cTn id="83" dur="500"/>
                                        <p:tgtEl>
                                          <p:spTgt spid="26"/>
                                        </p:tgtEl>
                                      </p:cBhvr>
                                    </p:animEffect>
                                  </p:childTnLst>
                                </p:cTn>
                              </p:par>
                              <p:par>
                                <p:cTn id="84" presetID="14" presetClass="entr" presetSubtype="10" fill="hold" nodeType="withEffect">
                                  <p:stCondLst>
                                    <p:cond delay="0"/>
                                  </p:stCondLst>
                                  <p:childTnLst>
                                    <p:set>
                                      <p:cBhvr>
                                        <p:cTn id="85" dur="1" fill="hold">
                                          <p:stCondLst>
                                            <p:cond delay="0"/>
                                          </p:stCondLst>
                                        </p:cTn>
                                        <p:tgtEl>
                                          <p:spTgt spid="22"/>
                                        </p:tgtEl>
                                        <p:attrNameLst>
                                          <p:attrName>style.visibility</p:attrName>
                                        </p:attrNameLst>
                                      </p:cBhvr>
                                      <p:to>
                                        <p:strVal val="visible"/>
                                      </p:to>
                                    </p:set>
                                    <p:animEffect transition="in" filter="randombar(horizontal)">
                                      <p:cBhvr>
                                        <p:cTn id="86" dur="500"/>
                                        <p:tgtEl>
                                          <p:spTgt spid="22"/>
                                        </p:tgtEl>
                                      </p:cBhvr>
                                    </p:animEffect>
                                  </p:childTnLst>
                                </p:cTn>
                              </p:par>
                            </p:childTnLst>
                          </p:cTn>
                        </p:par>
                      </p:childTnLst>
                    </p:cTn>
                  </p:par>
                  <p:par>
                    <p:cTn id="87" fill="hold">
                      <p:stCondLst>
                        <p:cond delay="indefinite"/>
                      </p:stCondLst>
                      <p:childTnLst>
                        <p:par>
                          <p:cTn id="88" fill="hold">
                            <p:stCondLst>
                              <p:cond delay="0"/>
                            </p:stCondLst>
                            <p:childTnLst>
                              <p:par>
                                <p:cTn id="89" presetID="10" presetClass="entr" presetSubtype="0" fill="hold" grpId="0" nodeType="clickEffect">
                                  <p:stCondLst>
                                    <p:cond delay="0"/>
                                  </p:stCondLst>
                                  <p:childTnLst>
                                    <p:set>
                                      <p:cBhvr>
                                        <p:cTn id="90" dur="1" fill="hold">
                                          <p:stCondLst>
                                            <p:cond delay="0"/>
                                          </p:stCondLst>
                                        </p:cTn>
                                        <p:tgtEl>
                                          <p:spTgt spid="11"/>
                                        </p:tgtEl>
                                        <p:attrNameLst>
                                          <p:attrName>style.visibility</p:attrName>
                                        </p:attrNameLst>
                                      </p:cBhvr>
                                      <p:to>
                                        <p:strVal val="visible"/>
                                      </p:to>
                                    </p:set>
                                    <p:animEffect transition="in" filter="fade">
                                      <p:cBhvr>
                                        <p:cTn id="9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475656" y="0"/>
            <a:ext cx="6192688" cy="562074"/>
          </a:xfrm>
        </p:spPr>
        <p:txBody>
          <a:bodyPr>
            <a:normAutofit/>
          </a:bodyPr>
          <a:lstStyle/>
          <a:p>
            <a:r>
              <a:rPr lang="si-LK" altLang="ja-JP" sz="2400" dirty="0"/>
              <a:t>පුහුණු කිරීමේ සහ කප්පාදු කිරීමේ වාසි</a:t>
            </a:r>
            <a:endParaRPr kumimoji="1" lang="ja-JP" altLang="en-US" sz="2400" dirty="0"/>
          </a:p>
        </p:txBody>
      </p:sp>
      <p:sp>
        <p:nvSpPr>
          <p:cNvPr id="3" name="コンテンツ プレースホルダー 2"/>
          <p:cNvSpPr>
            <a:spLocks noGrp="1"/>
          </p:cNvSpPr>
          <p:nvPr>
            <p:ph idx="1"/>
          </p:nvPr>
        </p:nvSpPr>
        <p:spPr>
          <a:xfrm>
            <a:off x="251520" y="620688"/>
            <a:ext cx="8712968" cy="6120680"/>
          </a:xfrm>
        </p:spPr>
        <p:txBody>
          <a:bodyPr>
            <a:normAutofit lnSpcReduction="10000"/>
          </a:bodyPr>
          <a:lstStyle/>
          <a:p>
            <a:pPr marL="514350" indent="-514350">
              <a:buFont typeface="+mj-lt"/>
              <a:buAutoNum type="arabicPeriod"/>
            </a:pPr>
            <a:r>
              <a:rPr lang="si-LK" altLang="ja-JP" dirty="0" smtClean="0">
                <a:latin typeface="Times New Roman" panose="02020603050405020304" pitchFamily="18" charset="0"/>
              </a:rPr>
              <a:t>ප</a:t>
            </a:r>
            <a:r>
              <a:rPr lang="si-LK" altLang="ja-JP" dirty="0">
                <a:latin typeface="Times New Roman" panose="02020603050405020304" pitchFamily="18" charset="0"/>
              </a:rPr>
              <a:t>ුහුණු කිරීම සහ </a:t>
            </a:r>
            <a:r>
              <a:rPr lang="si-LK" altLang="ja-JP" dirty="0" smtClean="0"/>
              <a:t>කප</a:t>
            </a:r>
            <a:r>
              <a:rPr lang="si-LK" altLang="ja-JP" dirty="0"/>
              <a:t>්පාදු</a:t>
            </a:r>
            <a:r>
              <a:rPr lang="si-LK" altLang="ja-JP" dirty="0" smtClean="0">
                <a:latin typeface="Times New Roman" panose="02020603050405020304" pitchFamily="18" charset="0"/>
              </a:rPr>
              <a:t> </a:t>
            </a:r>
            <a:r>
              <a:rPr lang="si-LK" altLang="ja-JP" dirty="0">
                <a:latin typeface="Times New Roman" panose="02020603050405020304" pitchFamily="18" charset="0"/>
              </a:rPr>
              <a:t>කිරීම නිසා ශාක වියනේ ඝනත්වය අඩු වේ. එවිට වාතාශ්‍රය හා හිරු එළිය වැටීම වැඩි දියුණු වේ. හොඳින් වාතාශ්‍රය ලැබෙන විට, රෝග සහ පලිබෝධ පැතිරීම් අඩු වන අතර බීජ සහ ඵල වල ගුණාත්මකබාවය පහත වැටීම වළක්වය</a:t>
            </a:r>
            <a:r>
              <a:rPr lang="si-LK" altLang="ja-JP" dirty="0" smtClean="0">
                <a:latin typeface="Times New Roman" panose="02020603050405020304" pitchFamily="18" charset="0"/>
              </a:rPr>
              <a:t>ි</a:t>
            </a:r>
            <a:endParaRPr kumimoji="1" lang="en-US" altLang="ja-JP" dirty="0" smtClean="0">
              <a:latin typeface="Times New Roman" panose="02020603050405020304" pitchFamily="18" charset="0"/>
              <a:cs typeface="Times New Roman" panose="02020603050405020304" pitchFamily="18" charset="0"/>
            </a:endParaRPr>
          </a:p>
          <a:p>
            <a:pPr marL="514350" indent="-514350">
              <a:buFont typeface="+mj-lt"/>
              <a:buAutoNum type="arabicPeriod"/>
            </a:pPr>
            <a:r>
              <a:rPr lang="si-LK" altLang="ja-JP" dirty="0" smtClean="0">
                <a:latin typeface="Times New Roman" panose="02020603050405020304" pitchFamily="18" charset="0"/>
              </a:rPr>
              <a:t>හ</a:t>
            </a:r>
            <a:r>
              <a:rPr lang="si-LK" altLang="ja-JP" dirty="0">
                <a:latin typeface="Times New Roman" panose="02020603050405020304" pitchFamily="18" charset="0"/>
              </a:rPr>
              <a:t>ිරු එළිය වැටීම හොඳින් සිද</a:t>
            </a:r>
            <a:r>
              <a:rPr lang="si-LK" altLang="ja-JP" dirty="0" smtClean="0">
                <a:latin typeface="Times New Roman" panose="02020603050405020304" pitchFamily="18" charset="0"/>
              </a:rPr>
              <a:t>ුවන </a:t>
            </a:r>
            <a:r>
              <a:rPr lang="si-LK" altLang="ja-JP" dirty="0">
                <a:latin typeface="Times New Roman" panose="02020603050405020304" pitchFamily="18" charset="0"/>
              </a:rPr>
              <a:t>විට, ශාක නිරෝගීව වර්ධනය වන අතර ගුණාත්මක ඵල </a:t>
            </a:r>
            <a:r>
              <a:rPr lang="si-LK" altLang="ja-JP" dirty="0" smtClean="0">
                <a:latin typeface="Times New Roman" panose="02020603050405020304" pitchFamily="18" charset="0"/>
              </a:rPr>
              <a:t>හටගන</a:t>
            </a:r>
            <a:r>
              <a:rPr lang="si-LK" altLang="ja-JP" dirty="0">
                <a:latin typeface="Times New Roman" panose="02020603050405020304" pitchFamily="18" charset="0"/>
              </a:rPr>
              <a:t>ී. ගුණාත්මක බීජ ඵලදාවක් ලබා ගත හැක</a:t>
            </a:r>
            <a:endParaRPr lang="en-US" altLang="ja-JP" dirty="0" smtClean="0">
              <a:latin typeface="Times New Roman" panose="02020603050405020304" pitchFamily="18" charset="0"/>
              <a:cs typeface="Times New Roman" panose="02020603050405020304" pitchFamily="18" charset="0"/>
            </a:endParaRPr>
          </a:p>
          <a:p>
            <a:pPr marL="514350" indent="-514350">
              <a:buFont typeface="+mj-lt"/>
              <a:buAutoNum type="arabicPeriod"/>
            </a:pPr>
            <a:r>
              <a:rPr lang="si-LK" altLang="ja-JP" dirty="0" smtClean="0">
                <a:latin typeface="Times New Roman" panose="02020603050405020304" pitchFamily="18" charset="0"/>
              </a:rPr>
              <a:t>අඩ</a:t>
            </a:r>
            <a:r>
              <a:rPr lang="si-LK" altLang="ja-JP" dirty="0">
                <a:latin typeface="Times New Roman" panose="02020603050405020304" pitchFamily="18" charset="0"/>
              </a:rPr>
              <a:t>ු රිකිලි සහ ඵල සංඛ්‍යාවක් ඇති නිසා එක් රිකිල්ලකට හා ඵලයකට වැඩි සම්පත් (ජලය සහ පෝෂක ද්‍රව්‍ය) ප්‍රමාණයක් ප්‍රයෝජනයට ගත හැක. එමගින් ගුණාත්මක බීජ නිෂ්පාදනය කල හැක</a:t>
            </a:r>
            <a:endParaRPr kumimoji="1" lang="ja-JP" altLang="en-US" dirty="0">
              <a:latin typeface="Times New Roman" panose="02020603050405020304" pitchFamily="18" charset="0"/>
              <a:cs typeface="Times New Roman" panose="02020603050405020304" pitchFamily="18" charset="0"/>
            </a:endParaRPr>
          </a:p>
        </p:txBody>
      </p:sp>
      <p:sp>
        <p:nvSpPr>
          <p:cNvPr id="4" name="テキスト ボックス 3"/>
          <p:cNvSpPr txBox="1"/>
          <p:nvPr/>
        </p:nvSpPr>
        <p:spPr>
          <a:xfrm>
            <a:off x="8460432" y="15032"/>
            <a:ext cx="612068" cy="369332"/>
          </a:xfrm>
          <a:prstGeom prst="rect">
            <a:avLst/>
          </a:prstGeom>
          <a:noFill/>
        </p:spPr>
        <p:txBody>
          <a:bodyPr wrap="square" rtlCol="0">
            <a:spAutoFit/>
          </a:bodyPr>
          <a:lstStyle/>
          <a:p>
            <a:r>
              <a:rPr lang="en-US" altLang="ja-JP" dirty="0" smtClean="0"/>
              <a:t>14’</a:t>
            </a:r>
            <a:endParaRPr kumimoji="1" lang="ja-JP" altLang="en-US" dirty="0"/>
          </a:p>
        </p:txBody>
      </p:sp>
    </p:spTree>
    <p:extLst>
      <p:ext uri="{BB962C8B-B14F-4D97-AF65-F5344CB8AC3E}">
        <p14:creationId xmlns:p14="http://schemas.microsoft.com/office/powerpoint/2010/main" val="22740737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99592" y="116632"/>
            <a:ext cx="7344816" cy="922114"/>
          </a:xfrm>
        </p:spPr>
        <p:txBody>
          <a:bodyPr/>
          <a:lstStyle/>
          <a:p>
            <a:r>
              <a:rPr lang="si-LK" altLang="ja-JP" dirty="0"/>
              <a:t>වම්බටු පුහුණු කිරීම</a:t>
            </a:r>
            <a:endParaRPr kumimoji="1" lang="ja-JP" altLang="en-US" dirty="0"/>
          </a:p>
        </p:txBody>
      </p:sp>
      <p:sp>
        <p:nvSpPr>
          <p:cNvPr id="3" name="コンテンツ プレースホルダー 2"/>
          <p:cNvSpPr>
            <a:spLocks noGrp="1"/>
          </p:cNvSpPr>
          <p:nvPr>
            <p:ph idx="1"/>
          </p:nvPr>
        </p:nvSpPr>
        <p:spPr>
          <a:xfrm>
            <a:off x="179512" y="1124744"/>
            <a:ext cx="8784976" cy="5616624"/>
          </a:xfrm>
        </p:spPr>
        <p:txBody>
          <a:bodyPr/>
          <a:lstStyle/>
          <a:p>
            <a:r>
              <a:rPr lang="si-LK" altLang="ja-JP" dirty="0" smtClean="0"/>
              <a:t>ප</a:t>
            </a:r>
            <a:r>
              <a:rPr lang="si-LK" altLang="ja-JP" dirty="0"/>
              <a:t>ුහුණු කිරීම</a:t>
            </a:r>
            <a:endParaRPr lang="en-US" altLang="ja-JP" dirty="0" smtClean="0"/>
          </a:p>
          <a:p>
            <a:pPr marL="0" indent="0">
              <a:buNone/>
            </a:pPr>
            <a:r>
              <a:rPr lang="si-LK" altLang="ja-JP" dirty="0"/>
              <a:t>පළමුවැනි මලට පහළින් ඇති පාර්ශ්වික අතු 2 වැවීමට ඉඩහැර ඉතිරි සියළු පාර්ශ්වික අතු ඉවත් කරන්න</a:t>
            </a:r>
            <a:r>
              <a:rPr kumimoji="1" lang="en-US" altLang="ja-JP" dirty="0" smtClean="0"/>
              <a:t>  </a:t>
            </a:r>
            <a:endParaRPr kumimoji="1" lang="ja-JP" altLang="en-US" dirty="0"/>
          </a:p>
        </p:txBody>
      </p:sp>
      <p:pic>
        <p:nvPicPr>
          <p:cNvPr id="6" name="図 5" descr="画面の領域"/>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22613" y="2908170"/>
            <a:ext cx="3600400" cy="3755897"/>
          </a:xfrm>
          <a:prstGeom prst="rect">
            <a:avLst/>
          </a:prstGeom>
        </p:spPr>
      </p:pic>
      <p:sp>
        <p:nvSpPr>
          <p:cNvPr id="5" name="テキスト ボックス 4"/>
          <p:cNvSpPr txBox="1"/>
          <p:nvPr/>
        </p:nvSpPr>
        <p:spPr>
          <a:xfrm>
            <a:off x="7741664" y="4268779"/>
            <a:ext cx="1296144" cy="369332"/>
          </a:xfrm>
          <a:prstGeom prst="rect">
            <a:avLst/>
          </a:prstGeom>
          <a:noFill/>
          <a:ln>
            <a:solidFill>
              <a:schemeClr val="tx1"/>
            </a:solidFill>
          </a:ln>
        </p:spPr>
        <p:txBody>
          <a:bodyPr wrap="square" rtlCol="0">
            <a:spAutoFit/>
          </a:bodyPr>
          <a:lstStyle/>
          <a:p>
            <a:pPr algn="ctr"/>
            <a:r>
              <a:rPr lang="si-LK" altLang="ja-JP" dirty="0"/>
              <a:t>පළමු මල</a:t>
            </a:r>
            <a:endParaRPr kumimoji="1" lang="ja-JP" altLang="en-US" dirty="0"/>
          </a:p>
        </p:txBody>
      </p:sp>
      <p:cxnSp>
        <p:nvCxnSpPr>
          <p:cNvPr id="8" name="直線矢印コネクタ 7"/>
          <p:cNvCxnSpPr>
            <a:stCxn id="5" idx="1"/>
          </p:cNvCxnSpPr>
          <p:nvPr/>
        </p:nvCxnSpPr>
        <p:spPr>
          <a:xfrm flipH="1">
            <a:off x="6949576" y="4453445"/>
            <a:ext cx="792088" cy="350748"/>
          </a:xfrm>
          <a:prstGeom prst="straightConnector1">
            <a:avLst/>
          </a:prstGeom>
          <a:ln w="38100">
            <a:solidFill>
              <a:schemeClr val="accent5">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13" name="テキスト ボックス 12"/>
          <p:cNvSpPr txBox="1"/>
          <p:nvPr/>
        </p:nvSpPr>
        <p:spPr>
          <a:xfrm>
            <a:off x="4883181" y="4992147"/>
            <a:ext cx="1008112" cy="923330"/>
          </a:xfrm>
          <a:prstGeom prst="rect">
            <a:avLst/>
          </a:prstGeom>
          <a:noFill/>
          <a:ln>
            <a:solidFill>
              <a:schemeClr val="tx1"/>
            </a:solidFill>
          </a:ln>
        </p:spPr>
        <p:txBody>
          <a:bodyPr wrap="square" rtlCol="0">
            <a:spAutoFit/>
          </a:bodyPr>
          <a:lstStyle/>
          <a:p>
            <a:pPr algn="ctr"/>
            <a:r>
              <a:rPr lang="si-LK" altLang="ja-JP" dirty="0"/>
              <a:t>වැවීමට </a:t>
            </a:r>
            <a:r>
              <a:rPr lang="si-LK" altLang="ja-JP" dirty="0" smtClean="0"/>
              <a:t>ඉඩ</a:t>
            </a:r>
            <a:r>
              <a:rPr lang="en-US" altLang="ja-JP" dirty="0" smtClean="0"/>
              <a:t> </a:t>
            </a:r>
            <a:r>
              <a:rPr lang="si-LK" altLang="ja-JP" dirty="0" smtClean="0"/>
              <a:t>හර</a:t>
            </a:r>
            <a:r>
              <a:rPr lang="si-LK" altLang="ja-JP" dirty="0"/>
              <a:t>ින්න</a:t>
            </a:r>
            <a:endParaRPr kumimoji="1" lang="ja-JP" altLang="en-US" dirty="0"/>
          </a:p>
        </p:txBody>
      </p:sp>
      <p:cxnSp>
        <p:nvCxnSpPr>
          <p:cNvPr id="10" name="直線矢印コネクタ 9"/>
          <p:cNvCxnSpPr>
            <a:stCxn id="13" idx="3"/>
          </p:cNvCxnSpPr>
          <p:nvPr/>
        </p:nvCxnSpPr>
        <p:spPr>
          <a:xfrm flipV="1">
            <a:off x="5891293" y="4453445"/>
            <a:ext cx="768558" cy="1000367"/>
          </a:xfrm>
          <a:prstGeom prst="straightConnector1">
            <a:avLst/>
          </a:prstGeom>
          <a:ln w="38100">
            <a:solidFill>
              <a:schemeClr val="accent5">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6" name="直線矢印コネクタ 15"/>
          <p:cNvCxnSpPr/>
          <p:nvPr/>
        </p:nvCxnSpPr>
        <p:spPr>
          <a:xfrm flipV="1">
            <a:off x="5891293" y="5254493"/>
            <a:ext cx="792088" cy="199319"/>
          </a:xfrm>
          <a:prstGeom prst="straightConnector1">
            <a:avLst/>
          </a:prstGeom>
          <a:ln w="38100">
            <a:solidFill>
              <a:schemeClr val="accent5">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8" name="直線矢印コネクタ 17"/>
          <p:cNvCxnSpPr/>
          <p:nvPr/>
        </p:nvCxnSpPr>
        <p:spPr>
          <a:xfrm>
            <a:off x="5891293" y="5453812"/>
            <a:ext cx="567318" cy="144850"/>
          </a:xfrm>
          <a:prstGeom prst="straightConnector1">
            <a:avLst/>
          </a:prstGeom>
          <a:ln w="38100">
            <a:solidFill>
              <a:schemeClr val="accent5">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4" name="テキスト ボックス 3"/>
          <p:cNvSpPr txBox="1"/>
          <p:nvPr/>
        </p:nvSpPr>
        <p:spPr>
          <a:xfrm>
            <a:off x="8029696" y="5034051"/>
            <a:ext cx="1008112" cy="646331"/>
          </a:xfrm>
          <a:prstGeom prst="rect">
            <a:avLst/>
          </a:prstGeom>
          <a:noFill/>
          <a:ln>
            <a:solidFill>
              <a:schemeClr val="tx1"/>
            </a:solidFill>
          </a:ln>
        </p:spPr>
        <p:txBody>
          <a:bodyPr wrap="square" rtlCol="0">
            <a:spAutoFit/>
          </a:bodyPr>
          <a:lstStyle/>
          <a:p>
            <a:pPr algn="ctr"/>
            <a:r>
              <a:rPr lang="si-LK" altLang="ja-JP" dirty="0"/>
              <a:t>ඉවත් කරන්න</a:t>
            </a:r>
            <a:endParaRPr kumimoji="1" lang="ja-JP" altLang="en-US" dirty="0"/>
          </a:p>
        </p:txBody>
      </p:sp>
      <p:cxnSp>
        <p:nvCxnSpPr>
          <p:cNvPr id="17" name="直線矢印コネクタ 16"/>
          <p:cNvCxnSpPr/>
          <p:nvPr/>
        </p:nvCxnSpPr>
        <p:spPr>
          <a:xfrm flipH="1">
            <a:off x="6776965" y="5264824"/>
            <a:ext cx="1218956" cy="349709"/>
          </a:xfrm>
          <a:prstGeom prst="straightConnector1">
            <a:avLst/>
          </a:prstGeom>
          <a:ln w="3810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3" name="直線矢印コネクタ 22"/>
          <p:cNvCxnSpPr/>
          <p:nvPr/>
        </p:nvCxnSpPr>
        <p:spPr>
          <a:xfrm flipH="1" flipV="1">
            <a:off x="6804249" y="4653305"/>
            <a:ext cx="1191672" cy="611519"/>
          </a:xfrm>
          <a:prstGeom prst="straightConnector1">
            <a:avLst/>
          </a:prstGeom>
          <a:ln w="3810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8" name="直線矢印コネクタ 27"/>
          <p:cNvCxnSpPr/>
          <p:nvPr/>
        </p:nvCxnSpPr>
        <p:spPr>
          <a:xfrm flipH="1" flipV="1">
            <a:off x="6722813" y="4268779"/>
            <a:ext cx="1273108" cy="968782"/>
          </a:xfrm>
          <a:prstGeom prst="straightConnector1">
            <a:avLst/>
          </a:prstGeom>
          <a:ln w="3810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pic>
        <p:nvPicPr>
          <p:cNvPr id="29" name="Picture 2" descr="D:\201406\09_Pics\14.08.08_Kundasale\Resized\IMG_218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404" y="2885655"/>
            <a:ext cx="2881153" cy="2048749"/>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3" descr="D:\201406\09_Pics\14.08.08_Kundasale\Resized\IMG_218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1720" y="4656971"/>
            <a:ext cx="2748136" cy="2007096"/>
          </a:xfrm>
          <a:prstGeom prst="rect">
            <a:avLst/>
          </a:prstGeom>
          <a:noFill/>
          <a:extLst>
            <a:ext uri="{909E8E84-426E-40DD-AFC4-6F175D3DCCD1}">
              <a14:hiddenFill xmlns:a14="http://schemas.microsoft.com/office/drawing/2010/main">
                <a:solidFill>
                  <a:srgbClr val="FFFFFF"/>
                </a:solidFill>
              </a14:hiddenFill>
            </a:ext>
          </a:extLst>
        </p:spPr>
      </p:pic>
      <p:sp>
        <p:nvSpPr>
          <p:cNvPr id="2056" name="円/楕円 2055"/>
          <p:cNvSpPr/>
          <p:nvPr/>
        </p:nvSpPr>
        <p:spPr>
          <a:xfrm>
            <a:off x="1002869" y="3253626"/>
            <a:ext cx="1152128" cy="119981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円/楕円 41"/>
          <p:cNvSpPr/>
          <p:nvPr/>
        </p:nvSpPr>
        <p:spPr>
          <a:xfrm>
            <a:off x="2699792" y="4932122"/>
            <a:ext cx="1152128" cy="119981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57" name="右矢印 2056"/>
          <p:cNvSpPr/>
          <p:nvPr/>
        </p:nvSpPr>
        <p:spPr>
          <a:xfrm rot="2844578">
            <a:off x="1813561" y="4416965"/>
            <a:ext cx="1335743" cy="52635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9"/>
          <p:cNvSpPr txBox="1"/>
          <p:nvPr/>
        </p:nvSpPr>
        <p:spPr>
          <a:xfrm>
            <a:off x="8533752" y="15032"/>
            <a:ext cx="538748" cy="369332"/>
          </a:xfrm>
          <a:prstGeom prst="rect">
            <a:avLst/>
          </a:prstGeom>
          <a:noFill/>
        </p:spPr>
        <p:txBody>
          <a:bodyPr wrap="square" rtlCol="0">
            <a:spAutoFit/>
          </a:bodyPr>
          <a:lstStyle/>
          <a:p>
            <a:r>
              <a:rPr lang="en-US" altLang="ja-JP" dirty="0" smtClean="0"/>
              <a:t>15</a:t>
            </a:r>
            <a:endParaRPr kumimoji="1" lang="ja-JP" altLang="en-US" dirty="0"/>
          </a:p>
        </p:txBody>
      </p:sp>
    </p:spTree>
    <p:extLst>
      <p:ext uri="{BB962C8B-B14F-4D97-AF65-F5344CB8AC3E}">
        <p14:creationId xmlns:p14="http://schemas.microsoft.com/office/powerpoint/2010/main" val="35321455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115616" y="0"/>
            <a:ext cx="6840760" cy="980728"/>
          </a:xfrm>
        </p:spPr>
        <p:txBody>
          <a:bodyPr/>
          <a:lstStyle/>
          <a:p>
            <a:r>
              <a:rPr lang="si-LK" altLang="ja-JP" dirty="0"/>
              <a:t>ආධාරක</a:t>
            </a:r>
            <a:endParaRPr kumimoji="1" lang="ja-JP" altLang="en-US" dirty="0"/>
          </a:p>
        </p:txBody>
      </p:sp>
      <p:sp>
        <p:nvSpPr>
          <p:cNvPr id="3" name="コンテンツ プレースホルダー 2"/>
          <p:cNvSpPr>
            <a:spLocks noGrp="1"/>
          </p:cNvSpPr>
          <p:nvPr>
            <p:ph idx="1"/>
          </p:nvPr>
        </p:nvSpPr>
        <p:spPr>
          <a:xfrm>
            <a:off x="179512" y="908720"/>
            <a:ext cx="8856984" cy="1152128"/>
          </a:xfrm>
        </p:spPr>
        <p:txBody>
          <a:bodyPr>
            <a:normAutofit/>
          </a:bodyPr>
          <a:lstStyle/>
          <a:p>
            <a:pPr marL="0" indent="0">
              <a:buNone/>
            </a:pPr>
            <a:r>
              <a:rPr lang="si-LK" altLang="ja-JP" dirty="0" smtClean="0"/>
              <a:t>ඵල </a:t>
            </a:r>
            <a:r>
              <a:rPr lang="si-LK" altLang="ja-JP" dirty="0"/>
              <a:t>දරණ ශාක වගා කිරීමේදී, ශාක වලට හානි වීම වැළැක්වීමට ආධාරක සපයාදිය යුතුය</a:t>
            </a:r>
            <a:endParaRPr kumimoji="1" lang="en-US" altLang="ja-JP" dirty="0" smtClean="0"/>
          </a:p>
          <a:p>
            <a:pPr marL="0" indent="0">
              <a:buNone/>
            </a:pPr>
            <a:endParaRPr kumimoji="1" lang="ja-JP" altLang="en-US" dirty="0"/>
          </a:p>
        </p:txBody>
      </p:sp>
      <p:sp>
        <p:nvSpPr>
          <p:cNvPr id="4" name="テキスト ボックス 3"/>
          <p:cNvSpPr txBox="1"/>
          <p:nvPr/>
        </p:nvSpPr>
        <p:spPr>
          <a:xfrm>
            <a:off x="8712460" y="15032"/>
            <a:ext cx="360040" cy="369332"/>
          </a:xfrm>
          <a:prstGeom prst="rect">
            <a:avLst/>
          </a:prstGeom>
          <a:noFill/>
        </p:spPr>
        <p:txBody>
          <a:bodyPr wrap="square" rtlCol="0">
            <a:spAutoFit/>
          </a:bodyPr>
          <a:lstStyle/>
          <a:p>
            <a:r>
              <a:rPr kumimoji="1" lang="en-US" altLang="ja-JP" dirty="0" smtClean="0"/>
              <a:t>2</a:t>
            </a:r>
            <a:endParaRPr kumimoji="1" lang="ja-JP" altLang="en-US" dirty="0"/>
          </a:p>
        </p:txBody>
      </p:sp>
      <p:pic>
        <p:nvPicPr>
          <p:cNvPr id="3074" name="Picture 2" descr="C:\Users\Kyota\Documents\02_スリランカ\マニュアル\Manual Pics\Cucumber\fruit on groun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21670" y="3836954"/>
            <a:ext cx="3528392" cy="2903984"/>
          </a:xfrm>
          <a:prstGeom prst="rect">
            <a:avLst/>
          </a:prstGeom>
          <a:noFill/>
          <a:extLst>
            <a:ext uri="{909E8E84-426E-40DD-AFC4-6F175D3DCCD1}">
              <a14:hiddenFill xmlns:a14="http://schemas.microsoft.com/office/drawing/2010/main">
                <a:solidFill>
                  <a:srgbClr val="FFFFFF"/>
                </a:solidFill>
              </a14:hiddenFill>
            </a:ext>
          </a:extLst>
        </p:spPr>
      </p:pic>
      <p:sp>
        <p:nvSpPr>
          <p:cNvPr id="5" name="テキスト ボックス 4"/>
          <p:cNvSpPr txBox="1"/>
          <p:nvPr/>
        </p:nvSpPr>
        <p:spPr>
          <a:xfrm>
            <a:off x="107504" y="2204864"/>
            <a:ext cx="5256584" cy="3970318"/>
          </a:xfrm>
          <a:prstGeom prst="rect">
            <a:avLst/>
          </a:prstGeom>
          <a:noFill/>
        </p:spPr>
        <p:txBody>
          <a:bodyPr wrap="square" rtlCol="0">
            <a:spAutoFit/>
          </a:bodyPr>
          <a:lstStyle/>
          <a:p>
            <a:r>
              <a:rPr lang="si-LK" altLang="ja-JP" sz="2800" u="sng" dirty="0">
                <a:latin typeface="Times New Roman" panose="02020603050405020304" pitchFamily="18" charset="0"/>
              </a:rPr>
              <a:t>ඇයි</a:t>
            </a:r>
            <a:r>
              <a:rPr lang="si-LK" altLang="ja-JP" sz="2800" u="sng" dirty="0" smtClean="0">
                <a:latin typeface="Times New Roman" panose="02020603050405020304" pitchFamily="18" charset="0"/>
              </a:rPr>
              <a:t>?</a:t>
            </a:r>
            <a:endParaRPr lang="en-US" altLang="ja-JP" sz="2800" u="sng" dirty="0" smtClean="0">
              <a:latin typeface="Times New Roman" panose="02020603050405020304" pitchFamily="18" charset="0"/>
              <a:cs typeface="Times New Roman" panose="02020603050405020304" pitchFamily="18" charset="0"/>
            </a:endParaRPr>
          </a:p>
          <a:p>
            <a:pPr marL="514350" indent="-514350">
              <a:buFont typeface="+mj-lt"/>
              <a:buAutoNum type="arabicPeriod"/>
            </a:pPr>
            <a:r>
              <a:rPr lang="si-LK" altLang="ja-JP" sz="2800" dirty="0">
                <a:latin typeface="Times New Roman" panose="02020603050405020304" pitchFamily="18" charset="0"/>
              </a:rPr>
              <a:t>ශාක </a:t>
            </a:r>
            <a:r>
              <a:rPr lang="si-LK" sz="2800" dirty="0"/>
              <a:t>නැමීම </a:t>
            </a:r>
            <a:r>
              <a:rPr lang="si-LK" altLang="ja-JP" sz="2800" dirty="0" smtClean="0">
                <a:latin typeface="Times New Roman" panose="02020603050405020304" pitchFamily="18" charset="0"/>
              </a:rPr>
              <a:t>ව</a:t>
            </a:r>
            <a:r>
              <a:rPr lang="si-LK" altLang="ja-JP" sz="2800" dirty="0">
                <a:latin typeface="Times New Roman" panose="02020603050405020304" pitchFamily="18" charset="0"/>
              </a:rPr>
              <a:t>ැළැක්වීම</a:t>
            </a:r>
          </a:p>
          <a:p>
            <a:pPr marL="514350" indent="-514350">
              <a:buFont typeface="+mj-lt"/>
              <a:buAutoNum type="arabicPeriod"/>
            </a:pPr>
            <a:r>
              <a:rPr lang="si-LK" altLang="ja-JP" sz="2800" dirty="0">
                <a:latin typeface="Times New Roman" panose="02020603050405020304" pitchFamily="18" charset="0"/>
              </a:rPr>
              <a:t>ශාක වලට ප්‍රමාණවත් ලෙස හිරු එළිය ලබා දීම</a:t>
            </a:r>
          </a:p>
          <a:p>
            <a:pPr marL="514350" indent="-514350">
              <a:buFont typeface="+mj-lt"/>
              <a:buAutoNum type="arabicPeriod"/>
            </a:pPr>
            <a:r>
              <a:rPr lang="si-LK" altLang="ja-JP" sz="2800" dirty="0">
                <a:latin typeface="Times New Roman" panose="02020603050405020304" pitchFamily="18" charset="0"/>
              </a:rPr>
              <a:t>වල්පැළ නෙලීම පහසු වීම</a:t>
            </a:r>
          </a:p>
          <a:p>
            <a:pPr marL="514350" indent="-514350">
              <a:buFont typeface="+mj-lt"/>
              <a:buAutoNum type="arabicPeriod"/>
            </a:pPr>
            <a:r>
              <a:rPr lang="si-LK" altLang="ja-JP" sz="2800" dirty="0">
                <a:latin typeface="Times New Roman" panose="02020603050405020304" pitchFamily="18" charset="0"/>
              </a:rPr>
              <a:t>මල් හටගැනීමට සහ පරාගනයට අනුග්‍රහ ලබා දීම</a:t>
            </a:r>
          </a:p>
          <a:p>
            <a:pPr marL="514350" indent="-514350">
              <a:buFont typeface="+mj-lt"/>
              <a:buAutoNum type="arabicPeriod"/>
            </a:pPr>
            <a:r>
              <a:rPr lang="si-LK" altLang="ja-JP" sz="2800" dirty="0">
                <a:latin typeface="Times New Roman" panose="02020603050405020304" pitchFamily="18" charset="0"/>
              </a:rPr>
              <a:t>මල් නරක් වීම වැළැක්වීම</a:t>
            </a:r>
          </a:p>
          <a:p>
            <a:pPr marL="514350" indent="-514350">
              <a:buFont typeface="+mj-lt"/>
              <a:buAutoNum type="arabicPeriod"/>
            </a:pPr>
            <a:r>
              <a:rPr lang="si-LK" altLang="ja-JP" sz="2800" dirty="0">
                <a:latin typeface="Times New Roman" panose="02020603050405020304" pitchFamily="18" charset="0"/>
              </a:rPr>
              <a:t>අස්වැන්න නෙලීම පහසු වීම</a:t>
            </a:r>
            <a:endParaRPr lang="en-US" altLang="ja-JP"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319674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835696" y="0"/>
            <a:ext cx="5760640" cy="490066"/>
          </a:xfrm>
        </p:spPr>
        <p:txBody>
          <a:bodyPr>
            <a:normAutofit/>
          </a:bodyPr>
          <a:lstStyle/>
          <a:p>
            <a:r>
              <a:rPr lang="si-LK" altLang="ja-JP" sz="2400" dirty="0"/>
              <a:t>වම්බටු පුහුණු කිරීම</a:t>
            </a:r>
            <a:endParaRPr kumimoji="1" lang="ja-JP" altLang="en-US" sz="2400" dirty="0"/>
          </a:p>
        </p:txBody>
      </p:sp>
      <p:sp>
        <p:nvSpPr>
          <p:cNvPr id="3" name="コンテンツ プレースホルダー 2"/>
          <p:cNvSpPr>
            <a:spLocks noGrp="1"/>
          </p:cNvSpPr>
          <p:nvPr>
            <p:ph idx="1"/>
          </p:nvPr>
        </p:nvSpPr>
        <p:spPr>
          <a:xfrm>
            <a:off x="179512" y="620688"/>
            <a:ext cx="8784976" cy="6120680"/>
          </a:xfrm>
        </p:spPr>
        <p:txBody>
          <a:bodyPr>
            <a:normAutofit/>
          </a:bodyPr>
          <a:lstStyle/>
          <a:p>
            <a:r>
              <a:rPr lang="si-LK" altLang="ja-JP" dirty="0" smtClean="0"/>
              <a:t>වම</a:t>
            </a:r>
            <a:r>
              <a:rPr lang="si-LK" altLang="ja-JP" dirty="0"/>
              <a:t>්බටු ශාක පුහුණු කිරීමේදී, අතු 3 ක් (ප්‍රධාන කඳ සහ තවත් පාර්ශ්වික රිකිලි </a:t>
            </a:r>
            <a:r>
              <a:rPr lang="si-LK" altLang="ja-JP" dirty="0" smtClean="0"/>
              <a:t>2</a:t>
            </a:r>
            <a:r>
              <a:rPr lang="en-US" altLang="ja-JP" dirty="0" smtClean="0"/>
              <a:t> </a:t>
            </a:r>
            <a:r>
              <a:rPr lang="si-LK" altLang="ja-JP" dirty="0" smtClean="0"/>
              <a:t>ක</a:t>
            </a:r>
            <a:r>
              <a:rPr lang="si-LK" altLang="ja-JP" dirty="0"/>
              <a:t>්) ව</a:t>
            </a:r>
            <a:r>
              <a:rPr lang="si-LK" altLang="ja-JP" dirty="0" smtClean="0"/>
              <a:t>ැවීමට ඉඩහ</a:t>
            </a:r>
            <a:r>
              <a:rPr lang="si-LK" altLang="ja-JP" dirty="0"/>
              <a:t>ැර ඉතිරි රිකිලි ඉවත් කල යුතුය</a:t>
            </a:r>
          </a:p>
          <a:p>
            <a:r>
              <a:rPr lang="si-LK" altLang="ja-JP" dirty="0"/>
              <a:t>පුහුණු කිරීම සිදුකිරීමේදී, පළමුවැනි මලට ආසන්න ශක්තිමත් පාර්ශ්වික රිකිලි 2 තෝරා ගන්න</a:t>
            </a:r>
          </a:p>
          <a:p>
            <a:r>
              <a:rPr lang="si-LK" altLang="ja-JP" dirty="0"/>
              <a:t>පාර්ශ්වික රිකිල</a:t>
            </a:r>
            <a:r>
              <a:rPr lang="si-LK" altLang="ja-JP" dirty="0" smtClean="0"/>
              <a:t>ි</a:t>
            </a:r>
            <a:r>
              <a:rPr lang="en-US" altLang="ja-JP" dirty="0" smtClean="0">
                <a:latin typeface="Times New Roman" panose="02020603050405020304" pitchFamily="18" charset="0"/>
                <a:cs typeface="Times New Roman" panose="02020603050405020304" pitchFamily="18" charset="0"/>
              </a:rPr>
              <a:t>,</a:t>
            </a:r>
            <a:r>
              <a:rPr lang="si-LK" altLang="ja-JP" dirty="0" smtClean="0"/>
              <a:t> </a:t>
            </a:r>
            <a:r>
              <a:rPr lang="si-LK" altLang="ja-JP" dirty="0"/>
              <a:t>වර්ධනයේ මුල් අවධියේදී ඉවත් කල යුතුය. හොඳින් වැඩුණු විශාල පාර්ශ්වික රිකිලි ඉවත් කිරීමේදී ශාකයට සැලකියයුතු මට්ටමේ හානි සිදු වී ශාක වර්ධනය අඩාල විය හැක</a:t>
            </a:r>
          </a:p>
          <a:p>
            <a:pPr>
              <a:buFont typeface="ＭＳ Ｐ明朝" panose="02020600040205080304" pitchFamily="18" charset="-128"/>
              <a:buChar char="※"/>
            </a:pPr>
            <a:r>
              <a:rPr lang="si-LK" altLang="ja-JP" dirty="0" smtClean="0"/>
              <a:t>ව</a:t>
            </a:r>
            <a:r>
              <a:rPr lang="si-LK" altLang="ja-JP" dirty="0"/>
              <a:t>ෙනත් භෝග වල පුහුණු ක්‍රම සඳහා තාක්ෂණික අත්පොත </a:t>
            </a:r>
            <a:r>
              <a:rPr lang="en-US" altLang="ja-JP" dirty="0" smtClean="0">
                <a:latin typeface="Times New Roman" panose="02020603050405020304" pitchFamily="18" charset="0"/>
                <a:cs typeface="Times New Roman" panose="02020603050405020304" pitchFamily="18" charset="0"/>
              </a:rPr>
              <a:t>(Technical Manual) </a:t>
            </a:r>
            <a:r>
              <a:rPr lang="si-LK" altLang="ja-JP" dirty="0" smtClean="0"/>
              <a:t>බලන</a:t>
            </a:r>
            <a:r>
              <a:rPr lang="si-LK" altLang="ja-JP" dirty="0"/>
              <a:t>්</a:t>
            </a:r>
            <a:r>
              <a:rPr lang="si-LK" altLang="ja-JP" dirty="0" smtClean="0"/>
              <a:t>න</a:t>
            </a:r>
            <a:endParaRPr lang="en-US" altLang="ja-JP" dirty="0"/>
          </a:p>
          <a:p>
            <a:pPr>
              <a:buFont typeface="ＭＳ Ｐ明朝" panose="02020600040205080304" pitchFamily="18" charset="-128"/>
              <a:buChar char="※"/>
            </a:pPr>
            <a:endParaRPr kumimoji="1" lang="ja-JP" altLang="en-US" dirty="0"/>
          </a:p>
        </p:txBody>
      </p:sp>
      <p:sp>
        <p:nvSpPr>
          <p:cNvPr id="4" name="テキスト ボックス 3"/>
          <p:cNvSpPr txBox="1"/>
          <p:nvPr/>
        </p:nvSpPr>
        <p:spPr>
          <a:xfrm>
            <a:off x="8533752" y="15032"/>
            <a:ext cx="538748" cy="369332"/>
          </a:xfrm>
          <a:prstGeom prst="rect">
            <a:avLst/>
          </a:prstGeom>
          <a:noFill/>
        </p:spPr>
        <p:txBody>
          <a:bodyPr wrap="square" rtlCol="0">
            <a:spAutoFit/>
          </a:bodyPr>
          <a:lstStyle/>
          <a:p>
            <a:r>
              <a:rPr lang="en-US" altLang="ja-JP" dirty="0" smtClean="0"/>
              <a:t>15’</a:t>
            </a:r>
            <a:endParaRPr kumimoji="1" lang="ja-JP" altLang="en-US" dirty="0"/>
          </a:p>
        </p:txBody>
      </p:sp>
    </p:spTree>
    <p:extLst>
      <p:ext uri="{BB962C8B-B14F-4D97-AF65-F5344CB8AC3E}">
        <p14:creationId xmlns:p14="http://schemas.microsoft.com/office/powerpoint/2010/main" val="33263428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55576" y="274638"/>
            <a:ext cx="7560840" cy="922114"/>
          </a:xfrm>
        </p:spPr>
        <p:txBody>
          <a:bodyPr>
            <a:normAutofit/>
          </a:bodyPr>
          <a:lstStyle/>
          <a:p>
            <a:r>
              <a:rPr lang="si-LK" altLang="ja-JP" dirty="0"/>
              <a:t>වම්බටු ඵල කප්පාදු කිරීම</a:t>
            </a:r>
            <a:endParaRPr kumimoji="1" lang="ja-JP" altLang="en-US" dirty="0"/>
          </a:p>
        </p:txBody>
      </p:sp>
      <p:sp>
        <p:nvSpPr>
          <p:cNvPr id="3" name="コンテンツ プレースホルダー 2"/>
          <p:cNvSpPr>
            <a:spLocks noGrp="1"/>
          </p:cNvSpPr>
          <p:nvPr>
            <p:ph idx="1"/>
          </p:nvPr>
        </p:nvSpPr>
        <p:spPr>
          <a:xfrm>
            <a:off x="323528" y="1196752"/>
            <a:ext cx="8363272" cy="5361564"/>
          </a:xfrm>
        </p:spPr>
        <p:txBody>
          <a:bodyPr>
            <a:normAutofit fontScale="92500" lnSpcReduction="10000"/>
          </a:bodyPr>
          <a:lstStyle/>
          <a:p>
            <a:r>
              <a:rPr lang="si-LK" altLang="ja-JP" dirty="0" smtClean="0"/>
              <a:t>ඵල </a:t>
            </a:r>
            <a:r>
              <a:rPr lang="si-LK" altLang="ja-JP" dirty="0"/>
              <a:t>කඩා ඉවත් කිරීම</a:t>
            </a:r>
            <a:endParaRPr lang="ja-JP" altLang="en-US" dirty="0"/>
          </a:p>
          <a:p>
            <a:pPr marL="0" indent="0">
              <a:buNone/>
            </a:pPr>
            <a:r>
              <a:rPr lang="si-LK" altLang="ja-JP" dirty="0" smtClean="0"/>
              <a:t>ස</a:t>
            </a:r>
            <a:r>
              <a:rPr lang="si-LK" altLang="ja-JP" dirty="0"/>
              <a:t>ාමාන්‍යයෙන් බීජ නිෂ්පාදනයේදී පළමුවැනි ඵලය මහපටගිල්ලේ විශාලත්වයට වර්ධනය වූ පසු කඩා ඉවත් කරන්න</a:t>
            </a:r>
            <a:endParaRPr lang="en-US" altLang="ja-JP" dirty="0" smtClean="0"/>
          </a:p>
          <a:p>
            <a:pPr marL="0" indent="0">
              <a:buNone/>
            </a:pPr>
            <a:endParaRPr lang="en-US" altLang="ja-JP" dirty="0"/>
          </a:p>
          <a:p>
            <a:pPr marL="0" indent="0">
              <a:buNone/>
            </a:pPr>
            <a:endParaRPr lang="en-US" altLang="ja-JP" dirty="0" smtClean="0"/>
          </a:p>
          <a:p>
            <a:pPr marL="0" indent="0">
              <a:buNone/>
            </a:pPr>
            <a:endParaRPr lang="en-US" altLang="ja-JP" dirty="0"/>
          </a:p>
          <a:p>
            <a:pPr marL="0" indent="0">
              <a:buNone/>
            </a:pPr>
            <a:endParaRPr lang="en-US" altLang="ja-JP" dirty="0" smtClean="0"/>
          </a:p>
          <a:p>
            <a:pPr marL="0" indent="0">
              <a:buNone/>
            </a:pPr>
            <a:endParaRPr lang="en-US" altLang="ja-JP" dirty="0" smtClean="0"/>
          </a:p>
          <a:p>
            <a:pPr marL="0" indent="0">
              <a:buNone/>
            </a:pPr>
            <a:r>
              <a:rPr lang="si-LK" altLang="ja-JP" dirty="0" smtClean="0"/>
              <a:t>එක</a:t>
            </a:r>
            <a:r>
              <a:rPr lang="si-LK" altLang="ja-JP" dirty="0"/>
              <a:t>් ශාකයක ඵල 5~10 ක් පමණ අස්වැන්න ලෙස ලබා ගැනීමට තබා ඉතිරි ඵල කඩා ඉවත් කරන්න</a:t>
            </a:r>
            <a:endParaRPr lang="en-US" altLang="ja-JP" dirty="0" smtClean="0"/>
          </a:p>
          <a:p>
            <a:endParaRPr kumimoji="1" lang="ja-JP" altLang="en-US" dirty="0"/>
          </a:p>
        </p:txBody>
      </p:sp>
      <p:pic>
        <p:nvPicPr>
          <p:cNvPr id="5" name="Picture 2" descr="D:\201406\09_Pics\14.08.08_Kundasale\Resized\IMG_219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5976" y="2860384"/>
            <a:ext cx="2711513" cy="203429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C:\Users\Kyota\AppData\Local\Microsoft\Windows\Temporary Internet Files\Content.IE5\XU111UC5\MC900441322[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5896" y="3558922"/>
            <a:ext cx="2167136" cy="2217638"/>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直線矢印コネクタ 9"/>
          <p:cNvCxnSpPr/>
          <p:nvPr/>
        </p:nvCxnSpPr>
        <p:spPr>
          <a:xfrm>
            <a:off x="5364088" y="3558921"/>
            <a:ext cx="0" cy="864096"/>
          </a:xfrm>
          <a:prstGeom prst="straightConnector1">
            <a:avLst/>
          </a:prstGeom>
          <a:ln w="38100">
            <a:solidFill>
              <a:srgbClr val="FFFF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8" name="テキスト ボックス 7"/>
          <p:cNvSpPr txBox="1"/>
          <p:nvPr/>
        </p:nvSpPr>
        <p:spPr>
          <a:xfrm>
            <a:off x="8532440" y="15032"/>
            <a:ext cx="540060" cy="369332"/>
          </a:xfrm>
          <a:prstGeom prst="rect">
            <a:avLst/>
          </a:prstGeom>
          <a:noFill/>
        </p:spPr>
        <p:txBody>
          <a:bodyPr wrap="square" rtlCol="0">
            <a:spAutoFit/>
          </a:bodyPr>
          <a:lstStyle/>
          <a:p>
            <a:r>
              <a:rPr lang="en-US" altLang="ja-JP" dirty="0" smtClean="0"/>
              <a:t>16</a:t>
            </a:r>
            <a:endParaRPr kumimoji="1" lang="ja-JP" altLang="en-US" dirty="0"/>
          </a:p>
        </p:txBody>
      </p:sp>
    </p:spTree>
    <p:extLst>
      <p:ext uri="{BB962C8B-B14F-4D97-AF65-F5344CB8AC3E}">
        <p14:creationId xmlns:p14="http://schemas.microsoft.com/office/powerpoint/2010/main" val="139345900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835696" y="0"/>
            <a:ext cx="5760640" cy="418058"/>
          </a:xfrm>
        </p:spPr>
        <p:txBody>
          <a:bodyPr>
            <a:normAutofit fontScale="90000"/>
          </a:bodyPr>
          <a:lstStyle/>
          <a:p>
            <a:r>
              <a:rPr lang="si-LK" altLang="ja-JP" sz="2400" dirty="0"/>
              <a:t>වම්බටු ඵල කප්පාදු කිරීම</a:t>
            </a:r>
            <a:endParaRPr kumimoji="1" lang="ja-JP" altLang="en-US" sz="2400" dirty="0"/>
          </a:p>
        </p:txBody>
      </p:sp>
      <p:sp>
        <p:nvSpPr>
          <p:cNvPr id="3" name="コンテンツ プレースホルダー 2"/>
          <p:cNvSpPr>
            <a:spLocks noGrp="1"/>
          </p:cNvSpPr>
          <p:nvPr>
            <p:ph idx="1"/>
          </p:nvPr>
        </p:nvSpPr>
        <p:spPr>
          <a:xfrm>
            <a:off x="251520" y="548680"/>
            <a:ext cx="8712968" cy="6120680"/>
          </a:xfrm>
        </p:spPr>
        <p:txBody>
          <a:bodyPr>
            <a:normAutofit fontScale="92500"/>
          </a:bodyPr>
          <a:lstStyle/>
          <a:p>
            <a:r>
              <a:rPr lang="si-LK" altLang="ja-JP" dirty="0" smtClean="0"/>
              <a:t>වර</a:t>
            </a:r>
            <a:r>
              <a:rPr lang="si-LK" altLang="ja-JP" dirty="0"/>
              <a:t>්ධනයේ මුල් අවධියේදී, ශාක ප්‍රමාණයෙන් විශාලව වර්ධනය කිරීමට උනන්දු වන්න. මක් නිසාද කුඩා ශාක වලින් ගුණාත්මක බීජ ලබාගත නොහැක</a:t>
            </a:r>
            <a:endParaRPr lang="en-US" altLang="ja-JP" dirty="0" smtClean="0"/>
          </a:p>
          <a:p>
            <a:r>
              <a:rPr lang="si-LK" altLang="ja-JP" dirty="0" smtClean="0"/>
              <a:t>පළම</a:t>
            </a:r>
            <a:r>
              <a:rPr lang="si-LK" altLang="ja-JP" dirty="0"/>
              <a:t>ුවැනි ඵලය මහපටගිල්ලේ විශාලත්වයට වර්ධනය වූ පසු කඩා ඉවත් කිරීම සුදුසු</a:t>
            </a:r>
            <a:r>
              <a:rPr lang="si-LK" altLang="ja-JP" dirty="0" smtClean="0"/>
              <a:t>ය</a:t>
            </a:r>
            <a:r>
              <a:rPr lang="en-US" altLang="ja-JP" dirty="0" smtClean="0"/>
              <a:t>. </a:t>
            </a:r>
            <a:r>
              <a:rPr lang="si-LK" altLang="ja-JP" dirty="0" smtClean="0"/>
              <a:t>පළම</a:t>
            </a:r>
            <a:r>
              <a:rPr lang="si-LK" altLang="ja-JP" dirty="0"/>
              <a:t>ුවැනි ඵලය කඩා ඉවත් නොකලහොත්, පසෙන් ලබා ගන්නා පෝෂක ද්‍රව්‍ය </a:t>
            </a:r>
            <a:r>
              <a:rPr lang="si-LK" altLang="ja-JP" dirty="0" smtClean="0"/>
              <a:t>ශ</a:t>
            </a:r>
            <a:r>
              <a:rPr lang="si-LK" altLang="ja-JP" dirty="0"/>
              <a:t>ාක වර්ධනයට යොදා න</a:t>
            </a:r>
            <a:r>
              <a:rPr lang="si-LK" altLang="ja-JP" dirty="0" smtClean="0"/>
              <a:t>ොග</a:t>
            </a:r>
            <a:r>
              <a:rPr lang="si-LK" altLang="ja-JP" dirty="0"/>
              <a:t>ෙන ඵලය ප්‍රමාණාත්මකව විශාල කිරීමට යොදා </a:t>
            </a:r>
            <a:r>
              <a:rPr lang="si-LK" altLang="ja-JP" dirty="0" smtClean="0"/>
              <a:t>ග</a:t>
            </a:r>
            <a:r>
              <a:rPr lang="si-LK" altLang="ja-JP" dirty="0"/>
              <a:t>ැනේ. එවිට ශාක වර්ධනය ඇණහිටියි. පළමුවැනි ඵලය කඩා ඉවත් කල විට, පෝෂක ද්‍රව්‍ය ශාක වර්ධනයට යොදා ගත හැක</a:t>
            </a:r>
            <a:endParaRPr lang="en-US" altLang="ja-JP" dirty="0"/>
          </a:p>
          <a:p>
            <a:r>
              <a:rPr lang="si-LK" altLang="ja-JP" dirty="0"/>
              <a:t>එක් ශාකයක ඵල 5~10 ක් පමණ අස්වැන්න ලෙස ලබා ගැනීමට තබා ඉතිරි ඵල හා මල</a:t>
            </a:r>
            <a:r>
              <a:rPr lang="si-LK" altLang="ja-JP" dirty="0" smtClean="0"/>
              <a:t>්</a:t>
            </a:r>
            <a:r>
              <a:rPr lang="en-US" altLang="ja-JP" dirty="0" smtClean="0"/>
              <a:t> </a:t>
            </a:r>
            <a:r>
              <a:rPr lang="si-LK" altLang="ja-JP" dirty="0" smtClean="0"/>
              <a:t>කඩ</a:t>
            </a:r>
            <a:r>
              <a:rPr lang="si-LK" altLang="ja-JP" dirty="0"/>
              <a:t>ා ඉවත් කරන්</a:t>
            </a:r>
            <a:r>
              <a:rPr lang="si-LK" altLang="ja-JP" dirty="0" smtClean="0"/>
              <a:t>න</a:t>
            </a:r>
          </a:p>
        </p:txBody>
      </p:sp>
      <p:sp>
        <p:nvSpPr>
          <p:cNvPr id="4" name="テキスト ボックス 3"/>
          <p:cNvSpPr txBox="1"/>
          <p:nvPr/>
        </p:nvSpPr>
        <p:spPr>
          <a:xfrm>
            <a:off x="8533752" y="15032"/>
            <a:ext cx="538748" cy="369332"/>
          </a:xfrm>
          <a:prstGeom prst="rect">
            <a:avLst/>
          </a:prstGeom>
          <a:noFill/>
        </p:spPr>
        <p:txBody>
          <a:bodyPr wrap="square" rtlCol="0">
            <a:spAutoFit/>
          </a:bodyPr>
          <a:lstStyle/>
          <a:p>
            <a:r>
              <a:rPr lang="en-US" altLang="ja-JP" dirty="0" smtClean="0"/>
              <a:t>16’</a:t>
            </a:r>
            <a:endParaRPr kumimoji="1" lang="ja-JP" altLang="en-US" dirty="0"/>
          </a:p>
        </p:txBody>
      </p:sp>
    </p:spTree>
    <p:extLst>
      <p:ext uri="{BB962C8B-B14F-4D97-AF65-F5344CB8AC3E}">
        <p14:creationId xmlns:p14="http://schemas.microsoft.com/office/powerpoint/2010/main" val="25369356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0" y="2130425"/>
            <a:ext cx="9324528" cy="1470025"/>
          </a:xfrm>
        </p:spPr>
        <p:txBody>
          <a:bodyPr/>
          <a:lstStyle/>
          <a:p>
            <a:r>
              <a:rPr lang="si-LK" altLang="ja-JP" dirty="0"/>
              <a:t>කෘතිම පරාගනය </a:t>
            </a:r>
            <a:r>
              <a:rPr lang="si-LK" altLang="ja-JP" sz="3600" dirty="0"/>
              <a:t>(අතින් පරාගනය කිරීම)</a:t>
            </a:r>
            <a:endParaRPr kumimoji="1" lang="ja-JP" altLang="en-US" sz="3600" dirty="0"/>
          </a:p>
        </p:txBody>
      </p:sp>
      <p:pic>
        <p:nvPicPr>
          <p:cNvPr id="4098" name="Picture 2" descr="C:\Users\Kyota\Documents\02_スリランカ\マニュアル\Manual Pics\Cucumber\Resized\fertilization (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6016" y="3447143"/>
            <a:ext cx="3810000" cy="2533650"/>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Kyota\Documents\02_スリランカ\マニュアル\Manual Pics\Cucumber\Resized\cover flower day before (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3461204"/>
            <a:ext cx="3810000" cy="2533650"/>
          </a:xfrm>
          <a:prstGeom prst="rect">
            <a:avLst/>
          </a:prstGeom>
          <a:noFill/>
          <a:extLst>
            <a:ext uri="{909E8E84-426E-40DD-AFC4-6F175D3DCCD1}">
              <a14:hiddenFill xmlns:a14="http://schemas.microsoft.com/office/drawing/2010/main">
                <a:solidFill>
                  <a:srgbClr val="FFFFFF"/>
                </a:solidFill>
              </a14:hiddenFill>
            </a:ext>
          </a:extLst>
        </p:spPr>
      </p:pic>
      <p:sp>
        <p:nvSpPr>
          <p:cNvPr id="6" name="テキスト ボックス 5"/>
          <p:cNvSpPr txBox="1"/>
          <p:nvPr/>
        </p:nvSpPr>
        <p:spPr>
          <a:xfrm>
            <a:off x="7396155" y="6433301"/>
            <a:ext cx="1296144" cy="369332"/>
          </a:xfrm>
          <a:prstGeom prst="rect">
            <a:avLst/>
          </a:prstGeom>
          <a:noFill/>
        </p:spPr>
        <p:txBody>
          <a:bodyPr wrap="square" rtlCol="0">
            <a:spAutoFit/>
          </a:bodyPr>
          <a:lstStyle/>
          <a:p>
            <a:r>
              <a:rPr kumimoji="1" lang="en-US" altLang="ja-JP" dirty="0" smtClean="0"/>
              <a:t>GVSPP Q13</a:t>
            </a:r>
            <a:endParaRPr kumimoji="1" lang="ja-JP" altLang="en-US" dirty="0"/>
          </a:p>
        </p:txBody>
      </p:sp>
      <p:sp>
        <p:nvSpPr>
          <p:cNvPr id="7" name="テキスト ボックス 6"/>
          <p:cNvSpPr txBox="1"/>
          <p:nvPr/>
        </p:nvSpPr>
        <p:spPr>
          <a:xfrm>
            <a:off x="8532440" y="15032"/>
            <a:ext cx="540060" cy="369332"/>
          </a:xfrm>
          <a:prstGeom prst="rect">
            <a:avLst/>
          </a:prstGeom>
          <a:noFill/>
        </p:spPr>
        <p:txBody>
          <a:bodyPr wrap="square" rtlCol="0">
            <a:spAutoFit/>
          </a:bodyPr>
          <a:lstStyle/>
          <a:p>
            <a:r>
              <a:rPr lang="en-US" altLang="ja-JP" dirty="0" smtClean="0"/>
              <a:t>17</a:t>
            </a:r>
            <a:endParaRPr kumimoji="1" lang="ja-JP" altLang="en-US" dirty="0"/>
          </a:p>
        </p:txBody>
      </p:sp>
    </p:spTree>
    <p:extLst>
      <p:ext uri="{BB962C8B-B14F-4D97-AF65-F5344CB8AC3E}">
        <p14:creationId xmlns:p14="http://schemas.microsoft.com/office/powerpoint/2010/main" val="33720610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49562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9562" y="202630"/>
            <a:ext cx="8172908" cy="994122"/>
          </a:xfrm>
        </p:spPr>
        <p:txBody>
          <a:bodyPr>
            <a:normAutofit fontScale="90000"/>
          </a:bodyPr>
          <a:lstStyle/>
          <a:p>
            <a:r>
              <a:rPr lang="si-LK" altLang="ja-JP" dirty="0"/>
              <a:t>කෘතිම පරාගනය (අතින් පරාගනය කිරීම)</a:t>
            </a:r>
            <a:endParaRPr kumimoji="1" lang="ja-JP" altLang="en-US" dirty="0"/>
          </a:p>
        </p:txBody>
      </p:sp>
      <p:sp>
        <p:nvSpPr>
          <p:cNvPr id="3" name="コンテンツ プレースホルダー 2"/>
          <p:cNvSpPr>
            <a:spLocks noGrp="1"/>
          </p:cNvSpPr>
          <p:nvPr>
            <p:ph idx="1"/>
          </p:nvPr>
        </p:nvSpPr>
        <p:spPr>
          <a:xfrm>
            <a:off x="179512" y="1196752"/>
            <a:ext cx="8820472" cy="5472608"/>
          </a:xfrm>
        </p:spPr>
        <p:txBody>
          <a:bodyPr>
            <a:normAutofit/>
          </a:bodyPr>
          <a:lstStyle/>
          <a:p>
            <a:pPr marL="0" indent="0">
              <a:buNone/>
            </a:pPr>
            <a:r>
              <a:rPr lang="si-LK" altLang="ja-JP" dirty="0" smtClean="0"/>
              <a:t>ඵල හටග</a:t>
            </a:r>
            <a:r>
              <a:rPr lang="si-LK" altLang="ja-JP" dirty="0"/>
              <a:t>ැනීමට අනුග්‍රහ දීමටත්, මිශ්</a:t>
            </a:r>
            <a:r>
              <a:rPr lang="si-LK" altLang="ja-JP" dirty="0" smtClean="0"/>
              <a:t>‍රව</a:t>
            </a:r>
            <a:r>
              <a:rPr lang="si-LK" altLang="ja-JP" dirty="0"/>
              <a:t>ීම වැළැක්වීමටත් </a:t>
            </a:r>
            <a:r>
              <a:rPr lang="si-LK" altLang="ja-JP" dirty="0" smtClean="0"/>
              <a:t>පරපර</a:t>
            </a:r>
            <a:r>
              <a:rPr lang="si-LK" altLang="ja-JP" dirty="0"/>
              <a:t>ාගන භෝග වල බීජ නිෂ්පාදනයේදී කෘතිම පරාගනය සිදු කරනු ලැබේ</a:t>
            </a:r>
            <a:endParaRPr kumimoji="1" lang="en-US" altLang="ja-JP" dirty="0" smtClean="0"/>
          </a:p>
          <a:p>
            <a:r>
              <a:rPr lang="si-LK" altLang="ja-JP" dirty="0" smtClean="0"/>
              <a:t>ස</a:t>
            </a:r>
            <a:r>
              <a:rPr lang="si-LK" altLang="ja-JP" dirty="0"/>
              <a:t>්වභාවික පරාගනය (ම</a:t>
            </a:r>
            <a:r>
              <a:rPr lang="si-LK" altLang="ja-JP" dirty="0" smtClean="0"/>
              <a:t>ීම</a:t>
            </a:r>
            <a:r>
              <a:rPr lang="si-LK" altLang="ja-JP" dirty="0"/>
              <a:t>ැස්සන් මගින් පරාගනය) පිලිබඳ කෘතිම පරාගනය තරම් විශ්වාස කල නොහැක</a:t>
            </a:r>
            <a:endParaRPr lang="en-US" altLang="ja-JP" dirty="0" smtClean="0"/>
          </a:p>
          <a:p>
            <a:pPr>
              <a:buFont typeface="Calibri" panose="020F0502020204030204" pitchFamily="34" charset="0"/>
              <a:buChar char="→"/>
            </a:pPr>
            <a:r>
              <a:rPr lang="si-LK" altLang="ja-JP" dirty="0" smtClean="0"/>
              <a:t>ස</a:t>
            </a:r>
            <a:r>
              <a:rPr lang="si-LK" altLang="ja-JP" dirty="0"/>
              <a:t>්වභාවික පරාගනයේදී </a:t>
            </a:r>
            <a:r>
              <a:rPr lang="si-LK" altLang="ja-JP" dirty="0" smtClean="0"/>
              <a:t>හටගන්න</a:t>
            </a:r>
            <a:r>
              <a:rPr lang="si-LK" altLang="ja-JP" dirty="0"/>
              <a:t>ා ඵල සංඛ්‍යාව අඩ</a:t>
            </a:r>
            <a:r>
              <a:rPr lang="si-LK" altLang="ja-JP" dirty="0" smtClean="0"/>
              <a:t>ුව</a:t>
            </a:r>
            <a:r>
              <a:rPr lang="si-LK" altLang="ja-JP" dirty="0"/>
              <a:t>ිය හැක</a:t>
            </a:r>
          </a:p>
          <a:p>
            <a:pPr>
              <a:buFont typeface="Calibri" panose="020F0502020204030204" pitchFamily="34" charset="0"/>
              <a:buChar char="→"/>
            </a:pPr>
            <a:r>
              <a:rPr lang="si-LK" altLang="ja-JP" dirty="0"/>
              <a:t>ස්වභාවික පරාගනයේදී වැරදි මුහුම් වීම් සිද</a:t>
            </a:r>
            <a:r>
              <a:rPr lang="si-LK" altLang="ja-JP" dirty="0" smtClean="0"/>
              <a:t>ුව</a:t>
            </a:r>
            <a:r>
              <a:rPr lang="si-LK" altLang="ja-JP" dirty="0"/>
              <a:t>ිය හැක</a:t>
            </a:r>
            <a:endParaRPr kumimoji="1" lang="en-US" altLang="ja-JP" dirty="0" smtClean="0"/>
          </a:p>
          <a:p>
            <a:pPr marL="0" indent="0">
              <a:buNone/>
            </a:pPr>
            <a:endParaRPr kumimoji="1" lang="ja-JP" altLang="en-US" dirty="0"/>
          </a:p>
        </p:txBody>
      </p:sp>
      <p:sp>
        <p:nvSpPr>
          <p:cNvPr id="4" name="テキスト ボックス 3"/>
          <p:cNvSpPr txBox="1"/>
          <p:nvPr/>
        </p:nvSpPr>
        <p:spPr>
          <a:xfrm>
            <a:off x="8532440" y="15032"/>
            <a:ext cx="540060" cy="369332"/>
          </a:xfrm>
          <a:prstGeom prst="rect">
            <a:avLst/>
          </a:prstGeom>
          <a:noFill/>
        </p:spPr>
        <p:txBody>
          <a:bodyPr wrap="square" rtlCol="0">
            <a:spAutoFit/>
          </a:bodyPr>
          <a:lstStyle/>
          <a:p>
            <a:r>
              <a:rPr lang="en-US" altLang="ja-JP" dirty="0" smtClean="0"/>
              <a:t>18</a:t>
            </a:r>
            <a:endParaRPr kumimoji="1" lang="ja-JP" altLang="en-US" dirty="0"/>
          </a:p>
        </p:txBody>
      </p:sp>
    </p:spTree>
    <p:extLst>
      <p:ext uri="{BB962C8B-B14F-4D97-AF65-F5344CB8AC3E}">
        <p14:creationId xmlns:p14="http://schemas.microsoft.com/office/powerpoint/2010/main" val="37229772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763688" y="0"/>
            <a:ext cx="5616624" cy="490066"/>
          </a:xfrm>
        </p:spPr>
        <p:txBody>
          <a:bodyPr>
            <a:normAutofit/>
          </a:bodyPr>
          <a:lstStyle/>
          <a:p>
            <a:r>
              <a:rPr lang="si-LK" altLang="ja-JP" sz="2400" dirty="0"/>
              <a:t>කෘතිම පරාගනය (අතින් පරාගනය කිරීම)</a:t>
            </a:r>
            <a:endParaRPr kumimoji="1" lang="ja-JP" altLang="en-US" sz="2400" dirty="0"/>
          </a:p>
        </p:txBody>
      </p:sp>
      <p:sp>
        <p:nvSpPr>
          <p:cNvPr id="3" name="コンテンツ プレースホルダー 2"/>
          <p:cNvSpPr>
            <a:spLocks noGrp="1"/>
          </p:cNvSpPr>
          <p:nvPr>
            <p:ph idx="1"/>
          </p:nvPr>
        </p:nvSpPr>
        <p:spPr>
          <a:xfrm>
            <a:off x="0" y="620688"/>
            <a:ext cx="9144000" cy="6048672"/>
          </a:xfrm>
        </p:spPr>
        <p:txBody>
          <a:bodyPr>
            <a:normAutofit lnSpcReduction="10000"/>
          </a:bodyPr>
          <a:lstStyle/>
          <a:p>
            <a:r>
              <a:rPr lang="si-LK" altLang="ja-JP" dirty="0" smtClean="0"/>
              <a:t>පරපර</a:t>
            </a:r>
            <a:r>
              <a:rPr lang="si-LK" altLang="ja-JP" dirty="0"/>
              <a:t>ාගන භෝග (ඒකලිංගික පුෂ්ප)</a:t>
            </a:r>
            <a:endParaRPr kumimoji="1" lang="en-US" altLang="ja-JP" dirty="0" smtClean="0"/>
          </a:p>
          <a:p>
            <a:pPr>
              <a:buFont typeface="Calibri" panose="020F0502020204030204" pitchFamily="34" charset="0"/>
              <a:buChar char="→"/>
            </a:pPr>
            <a:r>
              <a:rPr lang="si-LK" altLang="ja-JP" dirty="0" smtClean="0"/>
              <a:t>ප</a:t>
            </a:r>
            <a:r>
              <a:rPr lang="si-LK" altLang="ja-JP" dirty="0"/>
              <a:t>ිරිමි (පූමාංගය) මල් සහ ගැහැනු (ජායාංගය) මල් වෙන වෙනම පිහිටයි (උදා. කුකර්බිටේසියේ භෝග)</a:t>
            </a:r>
            <a:r>
              <a:rPr lang="en-US" altLang="ja-JP" dirty="0" smtClean="0"/>
              <a:t> </a:t>
            </a:r>
            <a:endParaRPr kumimoji="1" lang="en-US" altLang="ja-JP" dirty="0" smtClean="0"/>
          </a:p>
          <a:p>
            <a:r>
              <a:rPr lang="si-LK" altLang="ja-JP" dirty="0" smtClean="0"/>
              <a:t>ස</a:t>
            </a:r>
            <a:r>
              <a:rPr lang="si-LK" altLang="ja-JP" dirty="0"/>
              <a:t>්වපරාගන භෝග </a:t>
            </a:r>
            <a:r>
              <a:rPr lang="si-LK" altLang="ja-JP" dirty="0" smtClean="0"/>
              <a:t>(</a:t>
            </a:r>
            <a:r>
              <a:rPr lang="si-LK" dirty="0" smtClean="0"/>
              <a:t>ද්ව</a:t>
            </a:r>
            <a:r>
              <a:rPr lang="si-LK" dirty="0"/>
              <a:t>ිලිංගි</a:t>
            </a:r>
            <a:r>
              <a:rPr lang="si-LK" dirty="0" smtClean="0"/>
              <a:t>ක</a:t>
            </a:r>
            <a:r>
              <a:rPr lang="en-US" dirty="0" smtClean="0"/>
              <a:t> </a:t>
            </a:r>
            <a:r>
              <a:rPr lang="si-LK" altLang="ja-JP" dirty="0" smtClean="0"/>
              <a:t>ප</a:t>
            </a:r>
            <a:r>
              <a:rPr lang="si-LK" altLang="ja-JP" dirty="0"/>
              <a:t>ුෂ්ප)</a:t>
            </a:r>
            <a:endParaRPr lang="en-US" altLang="ja-JP" dirty="0" smtClean="0"/>
          </a:p>
          <a:p>
            <a:pPr>
              <a:buFont typeface="Calibri" panose="020F0502020204030204" pitchFamily="34" charset="0"/>
              <a:buChar char="→"/>
            </a:pPr>
            <a:r>
              <a:rPr lang="si-LK" altLang="ja-JP" dirty="0" smtClean="0"/>
              <a:t>ප</a:t>
            </a:r>
            <a:r>
              <a:rPr lang="si-LK" altLang="ja-JP" dirty="0"/>
              <a:t>ූමාංගය සහ ජායාංගය එකම මලේ පිහිටයි (උදා. සොලනේසියේ භෝග)</a:t>
            </a:r>
            <a:endParaRPr kumimoji="1" lang="en-US" altLang="ja-JP" dirty="0" smtClean="0"/>
          </a:p>
          <a:p>
            <a:pPr>
              <a:buFont typeface="Wingdings" panose="05000000000000000000" pitchFamily="2" charset="2"/>
              <a:buChar char="ü"/>
            </a:pPr>
            <a:r>
              <a:rPr lang="si-LK" altLang="ja-JP" dirty="0" smtClean="0"/>
              <a:t>ක</a:t>
            </a:r>
            <a:r>
              <a:rPr lang="si-LK" altLang="ja-JP" dirty="0"/>
              <a:t>ෘතිම පරාගනය අවශ්‍ය වන්නේ පරපරාගන භෝග සඳහා පමණි</a:t>
            </a:r>
          </a:p>
          <a:p>
            <a:pPr>
              <a:buFont typeface="Wingdings" panose="05000000000000000000" pitchFamily="2" charset="2"/>
              <a:buChar char="ü"/>
            </a:pPr>
            <a:r>
              <a:rPr lang="si-LK" altLang="ja-JP" dirty="0"/>
              <a:t>මීමැස්සන් මගින් සිද</a:t>
            </a:r>
            <a:r>
              <a:rPr lang="si-LK" altLang="ja-JP" dirty="0" smtClean="0"/>
              <a:t>ුවන </a:t>
            </a:r>
            <a:r>
              <a:rPr lang="si-LK" altLang="ja-JP" dirty="0"/>
              <a:t>ස්වභාවික පරාගනය 100%ක් විශ්වාස කල නොහැක. එහිදී අඩු ඵල සංඛ්‍යාව </a:t>
            </a:r>
            <a:r>
              <a:rPr lang="si-LK" altLang="ja-JP" dirty="0" smtClean="0"/>
              <a:t>හටගත </a:t>
            </a:r>
            <a:r>
              <a:rPr lang="si-LK" altLang="ja-JP" dirty="0"/>
              <a:t>හැකි අතර, වැරදි මුහුම් වීම් මගින් විජාතීය වර්ග ඇතිවිය හැක</a:t>
            </a:r>
            <a:endParaRPr kumimoji="1" lang="ja-JP" altLang="en-US" dirty="0"/>
          </a:p>
        </p:txBody>
      </p:sp>
      <p:sp>
        <p:nvSpPr>
          <p:cNvPr id="4" name="テキスト ボックス 3"/>
          <p:cNvSpPr txBox="1"/>
          <p:nvPr/>
        </p:nvSpPr>
        <p:spPr>
          <a:xfrm>
            <a:off x="8532440" y="15032"/>
            <a:ext cx="540060" cy="369332"/>
          </a:xfrm>
          <a:prstGeom prst="rect">
            <a:avLst/>
          </a:prstGeom>
          <a:noFill/>
        </p:spPr>
        <p:txBody>
          <a:bodyPr wrap="square" rtlCol="0">
            <a:spAutoFit/>
          </a:bodyPr>
          <a:lstStyle/>
          <a:p>
            <a:r>
              <a:rPr lang="en-US" altLang="ja-JP" dirty="0" smtClean="0"/>
              <a:t>18’</a:t>
            </a:r>
            <a:endParaRPr kumimoji="1" lang="ja-JP" altLang="en-US" dirty="0"/>
          </a:p>
        </p:txBody>
      </p:sp>
    </p:spTree>
    <p:extLst>
      <p:ext uri="{BB962C8B-B14F-4D97-AF65-F5344CB8AC3E}">
        <p14:creationId xmlns:p14="http://schemas.microsoft.com/office/powerpoint/2010/main" val="26543738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5536" y="116632"/>
            <a:ext cx="8136904" cy="994122"/>
          </a:xfrm>
        </p:spPr>
        <p:txBody>
          <a:bodyPr>
            <a:normAutofit fontScale="90000"/>
          </a:bodyPr>
          <a:lstStyle/>
          <a:p>
            <a:r>
              <a:rPr lang="si-LK" altLang="ja-JP" dirty="0"/>
              <a:t>කෘතිම පරාගනය (අතින් පරාගනය කිරීම)</a:t>
            </a:r>
            <a:endParaRPr kumimoji="1" lang="ja-JP" altLang="en-US" dirty="0"/>
          </a:p>
        </p:txBody>
      </p:sp>
      <p:sp>
        <p:nvSpPr>
          <p:cNvPr id="3" name="コンテンツ プレースホルダー 2"/>
          <p:cNvSpPr>
            <a:spLocks noGrp="1"/>
          </p:cNvSpPr>
          <p:nvPr>
            <p:ph idx="1"/>
          </p:nvPr>
        </p:nvSpPr>
        <p:spPr>
          <a:xfrm>
            <a:off x="179512" y="910624"/>
            <a:ext cx="4716016" cy="5760640"/>
          </a:xfrm>
        </p:spPr>
        <p:txBody>
          <a:bodyPr>
            <a:normAutofit fontScale="85000" lnSpcReduction="10000"/>
          </a:bodyPr>
          <a:lstStyle/>
          <a:p>
            <a:pPr marL="0" indent="0">
              <a:buNone/>
            </a:pPr>
            <a:r>
              <a:rPr lang="si-LK" altLang="ja-JP" dirty="0" smtClean="0"/>
              <a:t>ක</a:t>
            </a:r>
            <a:r>
              <a:rPr lang="si-LK" altLang="ja-JP" dirty="0"/>
              <a:t>ෘතිම පරාගනය සිදු කරන්නේ කෙසේද?</a:t>
            </a:r>
            <a:endParaRPr kumimoji="1" lang="en-US" altLang="ja-JP" dirty="0" smtClean="0"/>
          </a:p>
          <a:p>
            <a:pPr marL="514350" indent="-514350">
              <a:buFont typeface="+mj-lt"/>
              <a:buAutoNum type="arabicPeriod"/>
            </a:pPr>
            <a:r>
              <a:rPr lang="si-LK" altLang="ja-JP" dirty="0" smtClean="0">
                <a:latin typeface="Times New Roman" panose="02020603050405020304" pitchFamily="18" charset="0"/>
              </a:rPr>
              <a:t>මල </a:t>
            </a:r>
            <a:r>
              <a:rPr lang="si-LK" altLang="ja-JP" dirty="0">
                <a:latin typeface="Times New Roman" panose="02020603050405020304" pitchFamily="18" charset="0"/>
              </a:rPr>
              <a:t>පිපීමට පෙර ගැහැනු මල බෑගයකින් ආවරණය කරන්න</a:t>
            </a:r>
          </a:p>
          <a:p>
            <a:pPr marL="514350" indent="-514350">
              <a:buFont typeface="+mj-lt"/>
              <a:buAutoNum type="arabicPeriod"/>
            </a:pPr>
            <a:r>
              <a:rPr lang="si-LK" altLang="ja-JP" dirty="0">
                <a:latin typeface="Times New Roman" panose="02020603050405020304" pitchFamily="18" charset="0"/>
              </a:rPr>
              <a:t>නිරා</a:t>
            </a:r>
            <a:r>
              <a:rPr lang="si-LK" altLang="ja-JP" dirty="0" smtClean="0">
                <a:latin typeface="Times New Roman" panose="02020603050405020304" pitchFamily="18" charset="0"/>
              </a:rPr>
              <a:t>වරණය </a:t>
            </a:r>
            <a:r>
              <a:rPr lang="si-LK" altLang="ja-JP" dirty="0">
                <a:latin typeface="Times New Roman" panose="02020603050405020304" pitchFamily="18" charset="0"/>
              </a:rPr>
              <a:t>වූ පූමාංගය සහිත </a:t>
            </a:r>
            <a:r>
              <a:rPr lang="si-LK" altLang="ja-JP" dirty="0" smtClean="0">
                <a:latin typeface="Times New Roman" panose="02020603050405020304" pitchFamily="18" charset="0"/>
              </a:rPr>
              <a:t>ප</a:t>
            </a:r>
            <a:r>
              <a:rPr lang="si-LK" altLang="ja-JP" dirty="0">
                <a:latin typeface="Times New Roman" panose="02020603050405020304" pitchFamily="18" charset="0"/>
              </a:rPr>
              <a:t>ිරිමි මල ගෙනවිත් ජායාංගය (ගැහැනු මල) සමග පරාගනය කරන්න</a:t>
            </a:r>
          </a:p>
          <a:p>
            <a:pPr marL="514350" indent="-514350">
              <a:buFont typeface="+mj-lt"/>
              <a:buAutoNum type="arabicPeriod"/>
            </a:pPr>
            <a:r>
              <a:rPr lang="si-LK" altLang="ja-JP" dirty="0">
                <a:latin typeface="Times New Roman" panose="02020603050405020304" pitchFamily="18" charset="0"/>
              </a:rPr>
              <a:t>ගැහැනු මල නැවත ආවරණය කර පරාගනය සිද</a:t>
            </a:r>
            <a:r>
              <a:rPr lang="si-LK" altLang="ja-JP" dirty="0" smtClean="0">
                <a:latin typeface="Times New Roman" panose="02020603050405020304" pitchFamily="18" charset="0"/>
              </a:rPr>
              <a:t>ුකල </a:t>
            </a:r>
            <a:r>
              <a:rPr lang="si-LK" altLang="ja-JP" dirty="0">
                <a:latin typeface="Times New Roman" panose="02020603050405020304" pitchFamily="18" charset="0"/>
              </a:rPr>
              <a:t>දිනය ලියා </a:t>
            </a:r>
            <a:r>
              <a:rPr lang="si-LK" altLang="ja-JP" dirty="0" smtClean="0">
                <a:latin typeface="Times New Roman" panose="02020603050405020304" pitchFamily="18" charset="0"/>
              </a:rPr>
              <a:t>තබන</a:t>
            </a:r>
            <a:r>
              <a:rPr lang="si-LK" altLang="ja-JP" dirty="0">
                <a:latin typeface="Times New Roman" panose="02020603050405020304" pitchFamily="18" charset="0"/>
              </a:rPr>
              <a:t>්න</a:t>
            </a:r>
          </a:p>
          <a:p>
            <a:pPr marL="514350" indent="-514350">
              <a:buFont typeface="+mj-lt"/>
              <a:buAutoNum type="arabicPeriod"/>
            </a:pPr>
            <a:r>
              <a:rPr lang="si-LK" altLang="ja-JP" dirty="0">
                <a:latin typeface="Times New Roman" panose="02020603050405020304" pitchFamily="18" charset="0"/>
              </a:rPr>
              <a:t>ඵල හටගත</a:t>
            </a:r>
            <a:r>
              <a:rPr lang="si-LK" altLang="ja-JP" dirty="0" smtClean="0">
                <a:latin typeface="Times New Roman" panose="02020603050405020304" pitchFamily="18" charset="0"/>
              </a:rPr>
              <a:t>්බව </a:t>
            </a:r>
            <a:r>
              <a:rPr lang="si-LK" altLang="ja-JP" dirty="0">
                <a:latin typeface="Times New Roman" panose="02020603050405020304" pitchFamily="18" charset="0"/>
              </a:rPr>
              <a:t>තහවුරු වුනු පසු ආවරණය ඉවත් කරන්න</a:t>
            </a:r>
            <a:endParaRPr kumimoji="1" lang="ja-JP" altLang="en-US" dirty="0">
              <a:latin typeface="Times New Roman" panose="02020603050405020304" pitchFamily="18" charset="0"/>
              <a:cs typeface="Times New Roman" panose="02020603050405020304" pitchFamily="18" charset="0"/>
            </a:endParaRPr>
          </a:p>
        </p:txBody>
      </p:sp>
      <p:pic>
        <p:nvPicPr>
          <p:cNvPr id="5122" name="Picture 2" descr="C:\Users\Kyota\Documents\02_スリランカ\マニュアル\Manual Pics\Cucumber\Resized\1day before blooming (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6913" y="1052736"/>
            <a:ext cx="3810000" cy="2533650"/>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C:\Users\Kyota\Documents\02_スリランカ\マニュアル\Manual Pics\Cucumber\Resized\cover flower day before (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913" y="3717032"/>
            <a:ext cx="3810000" cy="2533650"/>
          </a:xfrm>
          <a:prstGeom prst="rect">
            <a:avLst/>
          </a:prstGeom>
          <a:noFill/>
          <a:extLst>
            <a:ext uri="{909E8E84-426E-40DD-AFC4-6F175D3DCCD1}">
              <a14:hiddenFill xmlns:a14="http://schemas.microsoft.com/office/drawing/2010/main">
                <a:solidFill>
                  <a:srgbClr val="FFFFFF"/>
                </a:solidFill>
              </a14:hiddenFill>
            </a:ext>
          </a:extLst>
        </p:spPr>
      </p:pic>
      <p:sp>
        <p:nvSpPr>
          <p:cNvPr id="4" name="テキスト ボックス 3"/>
          <p:cNvSpPr txBox="1"/>
          <p:nvPr/>
        </p:nvSpPr>
        <p:spPr>
          <a:xfrm>
            <a:off x="5076912" y="6250682"/>
            <a:ext cx="3959583" cy="369332"/>
          </a:xfrm>
          <a:prstGeom prst="rect">
            <a:avLst/>
          </a:prstGeom>
          <a:noFill/>
        </p:spPr>
        <p:txBody>
          <a:bodyPr wrap="square" rtlCol="0">
            <a:spAutoFit/>
          </a:bodyPr>
          <a:lstStyle/>
          <a:p>
            <a:r>
              <a:rPr lang="si-LK" altLang="ja-JP" dirty="0">
                <a:latin typeface="Times New Roman" panose="02020603050405020304" pitchFamily="18" charset="0"/>
              </a:rPr>
              <a:t>පිපීමට පෙර ගැහැනු මල </a:t>
            </a:r>
            <a:r>
              <a:rPr lang="si-LK" altLang="ja-JP" dirty="0" smtClean="0">
                <a:latin typeface="Times New Roman" panose="02020603050405020304" pitchFamily="18" charset="0"/>
              </a:rPr>
              <a:t>ආවරණය </a:t>
            </a:r>
            <a:r>
              <a:rPr lang="si-LK" altLang="ja-JP" dirty="0">
                <a:latin typeface="Times New Roman" panose="02020603050405020304" pitchFamily="18" charset="0"/>
              </a:rPr>
              <a:t>කරන්න</a:t>
            </a:r>
          </a:p>
        </p:txBody>
      </p:sp>
      <p:sp>
        <p:nvSpPr>
          <p:cNvPr id="7" name="テキスト ボックス 6"/>
          <p:cNvSpPr txBox="1"/>
          <p:nvPr/>
        </p:nvSpPr>
        <p:spPr>
          <a:xfrm>
            <a:off x="8532440" y="15032"/>
            <a:ext cx="540060" cy="369332"/>
          </a:xfrm>
          <a:prstGeom prst="rect">
            <a:avLst/>
          </a:prstGeom>
          <a:noFill/>
        </p:spPr>
        <p:txBody>
          <a:bodyPr wrap="square" rtlCol="0">
            <a:spAutoFit/>
          </a:bodyPr>
          <a:lstStyle/>
          <a:p>
            <a:r>
              <a:rPr lang="en-US" altLang="ja-JP" dirty="0" smtClean="0"/>
              <a:t>19</a:t>
            </a:r>
            <a:endParaRPr kumimoji="1" lang="ja-JP" altLang="en-US" dirty="0"/>
          </a:p>
        </p:txBody>
      </p:sp>
    </p:spTree>
    <p:extLst>
      <p:ext uri="{BB962C8B-B14F-4D97-AF65-F5344CB8AC3E}">
        <p14:creationId xmlns:p14="http://schemas.microsoft.com/office/powerpoint/2010/main" val="306569350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619672" y="0"/>
            <a:ext cx="6408712" cy="490066"/>
          </a:xfrm>
        </p:spPr>
        <p:txBody>
          <a:bodyPr>
            <a:normAutofit/>
          </a:bodyPr>
          <a:lstStyle/>
          <a:p>
            <a:r>
              <a:rPr lang="si-LK" altLang="ja-JP" sz="2400" dirty="0"/>
              <a:t>කෘතිම පරාගනය (අතින් පරාගනය කිරීම)</a:t>
            </a:r>
            <a:endParaRPr kumimoji="1" lang="ja-JP" altLang="en-US" sz="2400" dirty="0"/>
          </a:p>
        </p:txBody>
      </p:sp>
      <p:sp>
        <p:nvSpPr>
          <p:cNvPr id="3" name="コンテンツ プレースホルダー 2"/>
          <p:cNvSpPr>
            <a:spLocks noGrp="1"/>
          </p:cNvSpPr>
          <p:nvPr>
            <p:ph idx="1"/>
          </p:nvPr>
        </p:nvSpPr>
        <p:spPr>
          <a:xfrm>
            <a:off x="107504" y="620688"/>
            <a:ext cx="8928992" cy="6120680"/>
          </a:xfrm>
        </p:spPr>
        <p:txBody>
          <a:bodyPr>
            <a:normAutofit/>
          </a:bodyPr>
          <a:lstStyle/>
          <a:p>
            <a:pPr marL="514350" indent="-514350">
              <a:buFont typeface="+mj-lt"/>
              <a:buAutoNum type="arabicPeriod"/>
            </a:pPr>
            <a:r>
              <a:rPr lang="si-LK" altLang="ja-JP" dirty="0" smtClean="0">
                <a:latin typeface="Times New Roman" panose="02020603050405020304" pitchFamily="18" charset="0"/>
              </a:rPr>
              <a:t>ග</a:t>
            </a:r>
            <a:r>
              <a:rPr lang="si-LK" altLang="ja-JP" dirty="0">
                <a:latin typeface="Times New Roman" panose="02020603050405020304" pitchFamily="18" charset="0"/>
              </a:rPr>
              <a:t>ැහැනු මල් පිපීමට පෙර ආවරණය කල යුතුය. පිපුණු පසු ස්වපරාගනය සිදුවී තිබිය හැක</a:t>
            </a:r>
            <a:endParaRPr kumimoji="1" lang="en-US" altLang="ja-JP" dirty="0" smtClean="0">
              <a:latin typeface="Times New Roman" panose="02020603050405020304" pitchFamily="18" charset="0"/>
              <a:cs typeface="Times New Roman" panose="02020603050405020304" pitchFamily="18" charset="0"/>
            </a:endParaRPr>
          </a:p>
          <a:p>
            <a:pPr marL="514350" indent="-514350">
              <a:buFont typeface="+mj-lt"/>
              <a:buAutoNum type="arabicPeriod"/>
            </a:pPr>
            <a:r>
              <a:rPr lang="si-LK" altLang="ja-JP" dirty="0">
                <a:latin typeface="Times New Roman" panose="02020603050405020304" pitchFamily="18" charset="0"/>
              </a:rPr>
              <a:t>මල්</a:t>
            </a:r>
            <a:r>
              <a:rPr lang="si-LK" altLang="ja-JP" dirty="0" smtClean="0">
                <a:latin typeface="Times New Roman" panose="02020603050405020304" pitchFamily="18" charset="0"/>
              </a:rPr>
              <a:t>ප</a:t>
            </a:r>
            <a:r>
              <a:rPr lang="si-LK" altLang="ja-JP" dirty="0">
                <a:latin typeface="Times New Roman" panose="02020603050405020304" pitchFamily="18" charset="0"/>
              </a:rPr>
              <a:t>ෙති ඉවත</a:t>
            </a:r>
            <a:r>
              <a:rPr lang="si-LK" altLang="ja-JP" dirty="0" smtClean="0">
                <a:latin typeface="Times New Roman" panose="02020603050405020304" pitchFamily="18" charset="0"/>
              </a:rPr>
              <a:t>්</a:t>
            </a:r>
            <a:r>
              <a:rPr lang="en-US" altLang="ja-JP" dirty="0" smtClean="0">
                <a:latin typeface="Times New Roman" panose="02020603050405020304" pitchFamily="18" charset="0"/>
              </a:rPr>
              <a:t> </a:t>
            </a:r>
            <a:r>
              <a:rPr lang="si-LK" altLang="ja-JP" dirty="0">
                <a:latin typeface="Times New Roman" panose="02020603050405020304" pitchFamily="18" charset="0"/>
              </a:rPr>
              <a:t>කර</a:t>
            </a:r>
            <a:r>
              <a:rPr lang="si-LK" altLang="ja-JP" dirty="0" smtClean="0">
                <a:latin typeface="Times New Roman" panose="02020603050405020304" pitchFamily="18" charset="0"/>
              </a:rPr>
              <a:t> </a:t>
            </a:r>
            <a:r>
              <a:rPr lang="si-LK" altLang="ja-JP" dirty="0">
                <a:latin typeface="Times New Roman" panose="02020603050405020304" pitchFamily="18" charset="0"/>
              </a:rPr>
              <a:t>නිරා</a:t>
            </a:r>
            <a:r>
              <a:rPr lang="si-LK" altLang="ja-JP" dirty="0" smtClean="0">
                <a:latin typeface="Times New Roman" panose="02020603050405020304" pitchFamily="18" charset="0"/>
              </a:rPr>
              <a:t>වරණය </a:t>
            </a:r>
            <a:r>
              <a:rPr lang="si-LK" altLang="ja-JP" dirty="0">
                <a:latin typeface="Times New Roman" panose="02020603050405020304" pitchFamily="18" charset="0"/>
              </a:rPr>
              <a:t>වූ පූමාංගය ගෙනවිත් ගැහැනු මලේ කලංකය </a:t>
            </a:r>
            <a:r>
              <a:rPr lang="si-LK" altLang="ja-JP" dirty="0" smtClean="0">
                <a:latin typeface="Times New Roman" panose="02020603050405020304" pitchFamily="18" charset="0"/>
              </a:rPr>
              <a:t>සමග </a:t>
            </a:r>
            <a:r>
              <a:rPr lang="si-LK" altLang="ja-JP" dirty="0">
                <a:latin typeface="Times New Roman" panose="02020603050405020304" pitchFamily="18" charset="0"/>
              </a:rPr>
              <a:t>මෘදු ලෙස සම්බන්ධ කරන්න</a:t>
            </a:r>
            <a:endParaRPr kumimoji="1" lang="en-US" altLang="ja-JP" dirty="0" smtClean="0">
              <a:latin typeface="Times New Roman" panose="02020603050405020304" pitchFamily="18" charset="0"/>
              <a:cs typeface="Times New Roman" panose="02020603050405020304" pitchFamily="18" charset="0"/>
            </a:endParaRPr>
          </a:p>
          <a:p>
            <a:pPr marL="514350" indent="-514350">
              <a:buFont typeface="+mj-lt"/>
              <a:buAutoNum type="arabicPeriod"/>
            </a:pPr>
            <a:r>
              <a:rPr lang="si-LK" altLang="ja-JP" dirty="0" smtClean="0">
                <a:latin typeface="Times New Roman" panose="02020603050405020304" pitchFamily="18" charset="0"/>
              </a:rPr>
              <a:t>පර</a:t>
            </a:r>
            <a:r>
              <a:rPr lang="si-LK" altLang="ja-JP" dirty="0">
                <a:latin typeface="Times New Roman" panose="02020603050405020304" pitchFamily="18" charset="0"/>
              </a:rPr>
              <a:t>ාගනය කල ගැහැනු මල </a:t>
            </a:r>
            <a:r>
              <a:rPr lang="si-LK" altLang="ja-JP" dirty="0" smtClean="0">
                <a:latin typeface="Times New Roman" panose="02020603050405020304" pitchFamily="18" charset="0"/>
              </a:rPr>
              <a:t>ආරක</a:t>
            </a:r>
            <a:r>
              <a:rPr lang="si-LK" altLang="ja-JP" dirty="0">
                <a:latin typeface="Times New Roman" panose="02020603050405020304" pitchFamily="18" charset="0"/>
              </a:rPr>
              <a:t>්ෂා කිරීමට </a:t>
            </a:r>
            <a:r>
              <a:rPr lang="si-LK" altLang="ja-JP" dirty="0" smtClean="0">
                <a:latin typeface="Times New Roman" panose="02020603050405020304" pitchFamily="18" charset="0"/>
              </a:rPr>
              <a:t>න</a:t>
            </a:r>
            <a:r>
              <a:rPr lang="si-LK" altLang="ja-JP" dirty="0">
                <a:latin typeface="Times New Roman" panose="02020603050405020304" pitchFamily="18" charset="0"/>
              </a:rPr>
              <a:t>ැවත ආවරණය කරන්</a:t>
            </a:r>
            <a:r>
              <a:rPr lang="si-LK" altLang="ja-JP" dirty="0" smtClean="0">
                <a:latin typeface="Times New Roman" panose="02020603050405020304" pitchFamily="18" charset="0"/>
              </a:rPr>
              <a:t>න</a:t>
            </a:r>
            <a:r>
              <a:rPr lang="en-US" altLang="ja-JP" dirty="0" smtClean="0">
                <a:latin typeface="Times New Roman" panose="02020603050405020304" pitchFamily="18" charset="0"/>
                <a:cs typeface="Times New Roman" panose="02020603050405020304" pitchFamily="18" charset="0"/>
              </a:rPr>
              <a:t>. </a:t>
            </a:r>
            <a:r>
              <a:rPr lang="si-LK" altLang="ja-JP" dirty="0" smtClean="0">
                <a:latin typeface="Times New Roman" panose="02020603050405020304" pitchFamily="18" charset="0"/>
              </a:rPr>
              <a:t>පර</a:t>
            </a:r>
            <a:r>
              <a:rPr lang="si-LK" altLang="ja-JP" dirty="0">
                <a:latin typeface="Times New Roman" panose="02020603050405020304" pitchFamily="18" charset="0"/>
              </a:rPr>
              <a:t>ාගනය සිද</a:t>
            </a:r>
            <a:r>
              <a:rPr lang="si-LK" altLang="ja-JP" dirty="0" smtClean="0">
                <a:latin typeface="Times New Roman" panose="02020603050405020304" pitchFamily="18" charset="0"/>
              </a:rPr>
              <a:t>ුකල </a:t>
            </a:r>
            <a:r>
              <a:rPr lang="si-LK" altLang="ja-JP" dirty="0">
                <a:latin typeface="Times New Roman" panose="02020603050405020304" pitchFamily="18" charset="0"/>
              </a:rPr>
              <a:t>දිනය බෑගයේ ලියා තබන්න, හෝ හැඳුනුම් සංකේතයක් යොදන්න</a:t>
            </a:r>
            <a:endParaRPr lang="en-US" altLang="ja-JP" dirty="0" smtClean="0">
              <a:latin typeface="Times New Roman" panose="02020603050405020304" pitchFamily="18" charset="0"/>
              <a:cs typeface="Times New Roman" panose="02020603050405020304" pitchFamily="18" charset="0"/>
            </a:endParaRPr>
          </a:p>
          <a:p>
            <a:pPr marL="514350" indent="-514350">
              <a:buFont typeface="+mj-lt"/>
              <a:buAutoNum type="arabicPeriod"/>
            </a:pPr>
            <a:r>
              <a:rPr lang="si-LK" altLang="ja-JP" dirty="0">
                <a:latin typeface="Times New Roman" panose="02020603050405020304" pitchFamily="18" charset="0"/>
              </a:rPr>
              <a:t>ඵල හටගත</a:t>
            </a:r>
            <a:r>
              <a:rPr lang="si-LK" altLang="ja-JP" dirty="0" smtClean="0">
                <a:latin typeface="Times New Roman" panose="02020603050405020304" pitchFamily="18" charset="0"/>
              </a:rPr>
              <a:t>්බව </a:t>
            </a:r>
            <a:r>
              <a:rPr lang="si-LK" altLang="ja-JP" dirty="0">
                <a:latin typeface="Times New Roman" panose="02020603050405020304" pitchFamily="18" charset="0"/>
              </a:rPr>
              <a:t>තහවුරු වුනු පසු ආවරණය ඉවත් කරන්න</a:t>
            </a:r>
            <a:endParaRPr lang="ja-JP" altLang="en-US" dirty="0">
              <a:latin typeface="Times New Roman" panose="02020603050405020304" pitchFamily="18" charset="0"/>
              <a:cs typeface="Times New Roman" panose="02020603050405020304" pitchFamily="18" charset="0"/>
            </a:endParaRPr>
          </a:p>
        </p:txBody>
      </p:sp>
      <p:sp>
        <p:nvSpPr>
          <p:cNvPr id="4" name="テキスト ボックス 3"/>
          <p:cNvSpPr txBox="1"/>
          <p:nvPr/>
        </p:nvSpPr>
        <p:spPr>
          <a:xfrm>
            <a:off x="8532440" y="15032"/>
            <a:ext cx="540060" cy="369332"/>
          </a:xfrm>
          <a:prstGeom prst="rect">
            <a:avLst/>
          </a:prstGeom>
          <a:noFill/>
        </p:spPr>
        <p:txBody>
          <a:bodyPr wrap="square" rtlCol="0">
            <a:spAutoFit/>
          </a:bodyPr>
          <a:lstStyle/>
          <a:p>
            <a:r>
              <a:rPr lang="en-US" altLang="ja-JP" dirty="0" smtClean="0"/>
              <a:t>19’</a:t>
            </a:r>
            <a:endParaRPr kumimoji="1" lang="ja-JP" altLang="en-US" dirty="0"/>
          </a:p>
        </p:txBody>
      </p:sp>
    </p:spTree>
    <p:extLst>
      <p:ext uri="{BB962C8B-B14F-4D97-AF65-F5344CB8AC3E}">
        <p14:creationId xmlns:p14="http://schemas.microsoft.com/office/powerpoint/2010/main" val="110443343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C:\Users\Kyota\Documents\02_スリランカ\マニュアル\Manual Pics\Cucumber\Resized\fertilization (2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88640"/>
            <a:ext cx="3810000" cy="2533650"/>
          </a:xfrm>
          <a:prstGeom prst="rect">
            <a:avLst/>
          </a:prstGeom>
          <a:noFill/>
          <a:extLst>
            <a:ext uri="{909E8E84-426E-40DD-AFC4-6F175D3DCCD1}">
              <a14:hiddenFill xmlns:a14="http://schemas.microsoft.com/office/drawing/2010/main">
                <a:solidFill>
                  <a:srgbClr val="FFFFFF"/>
                </a:solidFill>
              </a14:hiddenFill>
            </a:ext>
          </a:extLst>
        </p:spPr>
      </p:pic>
      <p:pic>
        <p:nvPicPr>
          <p:cNvPr id="6149" name="Picture 5" descr="C:\Users\Kyota\Documents\02_スリランカ\マニュアル\Manual Pics\Cucumber\Resized\fertilization (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3140968"/>
            <a:ext cx="5040560" cy="3384376"/>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C:\Users\Kyota\Documents\02_スリランカ\マニュアル\Manual Pics\Bitter gourd\Resized\hand pollination  (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91011" y="188640"/>
            <a:ext cx="3810000" cy="2533650"/>
          </a:xfrm>
          <a:prstGeom prst="rect">
            <a:avLst/>
          </a:prstGeom>
          <a:noFill/>
          <a:extLst>
            <a:ext uri="{909E8E84-426E-40DD-AFC4-6F175D3DCCD1}">
              <a14:hiddenFill xmlns:a14="http://schemas.microsoft.com/office/drawing/2010/main">
                <a:solidFill>
                  <a:srgbClr val="FFFFFF"/>
                </a:solidFill>
              </a14:hiddenFill>
            </a:ext>
          </a:extLst>
        </p:spPr>
      </p:pic>
      <p:sp>
        <p:nvSpPr>
          <p:cNvPr id="2" name="テキスト ボックス 1"/>
          <p:cNvSpPr txBox="1"/>
          <p:nvPr/>
        </p:nvSpPr>
        <p:spPr>
          <a:xfrm>
            <a:off x="251520" y="2722290"/>
            <a:ext cx="3810000" cy="369332"/>
          </a:xfrm>
          <a:prstGeom prst="rect">
            <a:avLst/>
          </a:prstGeom>
          <a:noFill/>
        </p:spPr>
        <p:txBody>
          <a:bodyPr wrap="square" rtlCol="0">
            <a:spAutoFit/>
          </a:bodyPr>
          <a:lstStyle/>
          <a:p>
            <a:pPr algn="ctr"/>
            <a:r>
              <a:rPr lang="si-LK" altLang="ja-JP" dirty="0"/>
              <a:t>පිරිමි මලේ මල්පෙති ඉවත් කරන්න</a:t>
            </a:r>
            <a:endParaRPr kumimoji="1" lang="ja-JP" altLang="en-US" dirty="0"/>
          </a:p>
        </p:txBody>
      </p:sp>
      <p:sp>
        <p:nvSpPr>
          <p:cNvPr id="3" name="テキスト ボックス 2"/>
          <p:cNvSpPr txBox="1"/>
          <p:nvPr/>
        </p:nvSpPr>
        <p:spPr>
          <a:xfrm>
            <a:off x="755575" y="6525344"/>
            <a:ext cx="4135435" cy="369332"/>
          </a:xfrm>
          <a:prstGeom prst="rect">
            <a:avLst/>
          </a:prstGeom>
          <a:noFill/>
        </p:spPr>
        <p:txBody>
          <a:bodyPr wrap="square" rtlCol="0">
            <a:spAutoFit/>
          </a:bodyPr>
          <a:lstStyle/>
          <a:p>
            <a:pPr algn="ctr"/>
            <a:r>
              <a:rPr lang="si-LK" altLang="ja-JP" dirty="0"/>
              <a:t>පූමාංගය කලංකය සමග පරාගනය කරන්න</a:t>
            </a:r>
            <a:endParaRPr kumimoji="1" lang="ja-JP" altLang="en-US" dirty="0"/>
          </a:p>
        </p:txBody>
      </p:sp>
      <p:sp>
        <p:nvSpPr>
          <p:cNvPr id="4" name="テキスト ボックス 3"/>
          <p:cNvSpPr txBox="1"/>
          <p:nvPr/>
        </p:nvSpPr>
        <p:spPr>
          <a:xfrm>
            <a:off x="5159111" y="2722290"/>
            <a:ext cx="4210655" cy="369332"/>
          </a:xfrm>
          <a:prstGeom prst="rect">
            <a:avLst/>
          </a:prstGeom>
          <a:noFill/>
        </p:spPr>
        <p:txBody>
          <a:bodyPr wrap="square" rtlCol="0">
            <a:spAutoFit/>
          </a:bodyPr>
          <a:lstStyle/>
          <a:p>
            <a:pPr algn="ctr"/>
            <a:r>
              <a:rPr lang="si-LK" altLang="ja-JP" dirty="0">
                <a:latin typeface="Times New Roman" panose="02020603050405020304" pitchFamily="18" charset="0"/>
              </a:rPr>
              <a:t>පරාගනය සිද</a:t>
            </a:r>
            <a:r>
              <a:rPr lang="si-LK" altLang="ja-JP" dirty="0" smtClean="0">
                <a:latin typeface="Times New Roman" panose="02020603050405020304" pitchFamily="18" charset="0"/>
              </a:rPr>
              <a:t>ුකල </a:t>
            </a:r>
            <a:r>
              <a:rPr lang="si-LK" altLang="ja-JP" dirty="0">
                <a:latin typeface="Times New Roman" panose="02020603050405020304" pitchFamily="18" charset="0"/>
              </a:rPr>
              <a:t>දිනය බෑගයේ ලි</a:t>
            </a:r>
            <a:r>
              <a:rPr lang="si-LK" altLang="ja-JP" dirty="0" smtClean="0">
                <a:latin typeface="Times New Roman" panose="02020603050405020304" pitchFamily="18" charset="0"/>
              </a:rPr>
              <a:t>යන</a:t>
            </a:r>
            <a:r>
              <a:rPr lang="si-LK" altLang="ja-JP" dirty="0">
                <a:latin typeface="Times New Roman" panose="02020603050405020304" pitchFamily="18" charset="0"/>
              </a:rPr>
              <a:t>්න</a:t>
            </a:r>
            <a:endParaRPr kumimoji="1" lang="ja-JP" altLang="en-US" dirty="0"/>
          </a:p>
        </p:txBody>
      </p:sp>
      <p:sp>
        <p:nvSpPr>
          <p:cNvPr id="10" name="角丸四角形 9"/>
          <p:cNvSpPr/>
          <p:nvPr/>
        </p:nvSpPr>
        <p:spPr>
          <a:xfrm>
            <a:off x="5442520" y="3140968"/>
            <a:ext cx="3593976" cy="342038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p:cNvSpPr txBox="1"/>
          <p:nvPr/>
        </p:nvSpPr>
        <p:spPr>
          <a:xfrm>
            <a:off x="5635171" y="3678994"/>
            <a:ext cx="3322014" cy="2308324"/>
          </a:xfrm>
          <a:prstGeom prst="rect">
            <a:avLst/>
          </a:prstGeom>
          <a:noFill/>
        </p:spPr>
        <p:txBody>
          <a:bodyPr wrap="square" rtlCol="0">
            <a:spAutoFit/>
          </a:bodyPr>
          <a:lstStyle/>
          <a:p>
            <a:r>
              <a:rPr lang="si-LK" altLang="ja-JP" b="1" dirty="0"/>
              <a:t>කෘතිම පරාගනය සිදු කිරීම</a:t>
            </a:r>
            <a:endParaRPr kumimoji="1" lang="en-US" altLang="ja-JP" b="1" dirty="0" smtClean="0"/>
          </a:p>
          <a:p>
            <a:pPr marL="285750" indent="-285750">
              <a:buFont typeface="Wingdings" panose="05000000000000000000" pitchFamily="2" charset="2"/>
              <a:buChar char="ü"/>
            </a:pPr>
            <a:r>
              <a:rPr lang="si-LK" dirty="0"/>
              <a:t>උදෑසන </a:t>
            </a:r>
            <a:r>
              <a:rPr lang="si-LK" altLang="ja-JP" dirty="0" smtClean="0">
                <a:ea typeface="ＭＳ 明朝"/>
              </a:rPr>
              <a:t>ක</a:t>
            </a:r>
            <a:r>
              <a:rPr lang="si-LK" altLang="ja-JP" dirty="0">
                <a:ea typeface="ＭＳ 明朝"/>
              </a:rPr>
              <a:t>ාලය</a:t>
            </a:r>
            <a:r>
              <a:rPr lang="si-LK" altLang="ja-JP" dirty="0" smtClean="0">
                <a:ea typeface="ＭＳ 明朝"/>
              </a:rPr>
              <a:t>ේ</a:t>
            </a:r>
            <a:r>
              <a:rPr lang="en-US" altLang="ja-JP" dirty="0" smtClean="0">
                <a:ea typeface="ＭＳ 明朝"/>
              </a:rPr>
              <a:t> </a:t>
            </a:r>
            <a:r>
              <a:rPr lang="si-LK" altLang="ja-JP" dirty="0" smtClean="0">
                <a:ea typeface="ＭＳ 明朝"/>
              </a:rPr>
              <a:t>දී</a:t>
            </a:r>
            <a:r>
              <a:rPr lang="en-US" altLang="ja-JP" dirty="0" smtClean="0">
                <a:ea typeface="ＭＳ 明朝"/>
              </a:rPr>
              <a:t> </a:t>
            </a:r>
            <a:r>
              <a:rPr lang="si-LK" altLang="ja-JP" dirty="0">
                <a:ea typeface="ＭＳ 明朝"/>
              </a:rPr>
              <a:t>කල යුතුයි (පස්වරු කාලයේ නොවේ)</a:t>
            </a:r>
          </a:p>
          <a:p>
            <a:pPr marL="285750" indent="-285750">
              <a:buFont typeface="Wingdings" panose="05000000000000000000" pitchFamily="2" charset="2"/>
              <a:buChar char="ü"/>
            </a:pPr>
            <a:r>
              <a:rPr lang="si-LK" altLang="ja-JP" dirty="0">
                <a:ea typeface="ＭＳ 明朝"/>
              </a:rPr>
              <a:t>උෂ්ණත්වය අඩු විට (15 </a:t>
            </a:r>
            <a:r>
              <a:rPr lang="en-US" altLang="ja-JP" dirty="0" smtClean="0">
                <a:latin typeface="Times New Roman" panose="02020603050405020304" pitchFamily="18" charset="0"/>
                <a:ea typeface="ＭＳ 明朝"/>
                <a:cs typeface="Times New Roman" panose="02020603050405020304" pitchFamily="18" charset="0"/>
              </a:rPr>
              <a:t>º</a:t>
            </a:r>
            <a:r>
              <a:rPr lang="en-US" altLang="ja-JP" dirty="0" smtClean="0">
                <a:ea typeface="ＭＳ 明朝"/>
              </a:rPr>
              <a:t>C </a:t>
            </a:r>
            <a:r>
              <a:rPr lang="si-LK" altLang="ja-JP" dirty="0">
                <a:ea typeface="ＭＳ 明朝"/>
              </a:rPr>
              <a:t>ට අඩු)</a:t>
            </a:r>
          </a:p>
          <a:p>
            <a:pPr marL="285750" indent="-285750">
              <a:buFont typeface="Wingdings" panose="05000000000000000000" pitchFamily="2" charset="2"/>
              <a:buChar char="ü"/>
            </a:pPr>
            <a:r>
              <a:rPr lang="si-LK" altLang="ja-JP" dirty="0">
                <a:ea typeface="ＭＳ 明朝"/>
              </a:rPr>
              <a:t>හරිතාගාර වගාවේදී</a:t>
            </a:r>
          </a:p>
          <a:p>
            <a:pPr marL="285750" indent="-285750">
              <a:buFont typeface="Wingdings" panose="05000000000000000000" pitchFamily="2" charset="2"/>
              <a:buChar char="ü"/>
            </a:pPr>
            <a:r>
              <a:rPr lang="si-LK" altLang="ja-JP" dirty="0">
                <a:ea typeface="ＭＳ 明朝"/>
              </a:rPr>
              <a:t>අභිජනන බීජ හා මූලික බීජ නිෂ්පාදනයේදී</a:t>
            </a:r>
            <a:endParaRPr kumimoji="1" lang="ja-JP" altLang="en-US" dirty="0"/>
          </a:p>
        </p:txBody>
      </p:sp>
      <p:sp>
        <p:nvSpPr>
          <p:cNvPr id="5" name="下矢印 4"/>
          <p:cNvSpPr/>
          <p:nvPr/>
        </p:nvSpPr>
        <p:spPr>
          <a:xfrm>
            <a:off x="0" y="2371513"/>
            <a:ext cx="648072" cy="133011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下矢印 12"/>
          <p:cNvSpPr/>
          <p:nvPr/>
        </p:nvSpPr>
        <p:spPr>
          <a:xfrm rot="13621523">
            <a:off x="4588014" y="2241900"/>
            <a:ext cx="648072" cy="133011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p:cNvSpPr txBox="1"/>
          <p:nvPr/>
        </p:nvSpPr>
        <p:spPr>
          <a:xfrm>
            <a:off x="8687155" y="15032"/>
            <a:ext cx="540060" cy="369332"/>
          </a:xfrm>
          <a:prstGeom prst="rect">
            <a:avLst/>
          </a:prstGeom>
          <a:noFill/>
        </p:spPr>
        <p:txBody>
          <a:bodyPr wrap="square" rtlCol="0">
            <a:spAutoFit/>
          </a:bodyPr>
          <a:lstStyle/>
          <a:p>
            <a:r>
              <a:rPr lang="en-US" altLang="ja-JP" dirty="0" smtClean="0"/>
              <a:t>20</a:t>
            </a:r>
            <a:endParaRPr kumimoji="1" lang="ja-JP" altLang="en-US" dirty="0"/>
          </a:p>
        </p:txBody>
      </p:sp>
    </p:spTree>
    <p:extLst>
      <p:ext uri="{BB962C8B-B14F-4D97-AF65-F5344CB8AC3E}">
        <p14:creationId xmlns:p14="http://schemas.microsoft.com/office/powerpoint/2010/main" val="23006129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475656" y="27856"/>
            <a:ext cx="6120680" cy="418058"/>
          </a:xfrm>
        </p:spPr>
        <p:txBody>
          <a:bodyPr>
            <a:normAutofit fontScale="90000"/>
          </a:bodyPr>
          <a:lstStyle/>
          <a:p>
            <a:r>
              <a:rPr lang="si-LK" altLang="ja-JP" sz="2400" dirty="0"/>
              <a:t>ආධාරක</a:t>
            </a:r>
            <a:endParaRPr kumimoji="1" lang="ja-JP" altLang="en-US" sz="2400" dirty="0"/>
          </a:p>
        </p:txBody>
      </p:sp>
      <p:sp>
        <p:nvSpPr>
          <p:cNvPr id="3" name="コンテンツ プレースホルダー 2"/>
          <p:cNvSpPr>
            <a:spLocks noGrp="1"/>
          </p:cNvSpPr>
          <p:nvPr>
            <p:ph idx="1"/>
          </p:nvPr>
        </p:nvSpPr>
        <p:spPr>
          <a:xfrm>
            <a:off x="179512" y="548680"/>
            <a:ext cx="8856984" cy="6192688"/>
          </a:xfrm>
        </p:spPr>
        <p:txBody>
          <a:bodyPr>
            <a:normAutofit fontScale="70000" lnSpcReduction="20000"/>
          </a:bodyPr>
          <a:lstStyle/>
          <a:p>
            <a:pPr marL="0" indent="0">
              <a:buNone/>
            </a:pPr>
            <a:r>
              <a:rPr lang="si-LK" altLang="ja-JP" dirty="0" smtClean="0"/>
              <a:t>ආධ</a:t>
            </a:r>
            <a:r>
              <a:rPr lang="si-LK" altLang="ja-JP" dirty="0"/>
              <a:t>ාරක සැපයිය යුත්තේ ඇයි?</a:t>
            </a:r>
            <a:endParaRPr kumimoji="1" lang="en-US" altLang="ja-JP" dirty="0" smtClean="0"/>
          </a:p>
          <a:p>
            <a:pPr>
              <a:buFont typeface="Calibri" panose="020F0502020204030204" pitchFamily="34" charset="0"/>
              <a:buChar char="→"/>
            </a:pPr>
            <a:r>
              <a:rPr lang="si-LK" altLang="ja-JP" u="sng" dirty="0" smtClean="0"/>
              <a:t>ශ</a:t>
            </a:r>
            <a:r>
              <a:rPr lang="si-LK" altLang="ja-JP" u="sng" dirty="0"/>
              <a:t>ාක සිරස් අතට කෙළින් සිටුවා තැබීම සඳහා</a:t>
            </a:r>
            <a:endParaRPr kumimoji="1" lang="en-US" altLang="ja-JP" u="sng" dirty="0" smtClean="0"/>
          </a:p>
          <a:p>
            <a:pPr marL="514350" indent="-514350">
              <a:buFont typeface="+mj-lt"/>
              <a:buAutoNum type="arabicPeriod"/>
            </a:pPr>
            <a:r>
              <a:rPr lang="si-LK" altLang="ja-JP" dirty="0" smtClean="0">
                <a:latin typeface="Times New Roman" panose="02020603050405020304" pitchFamily="18" charset="0"/>
              </a:rPr>
              <a:t>ශ</a:t>
            </a:r>
            <a:r>
              <a:rPr lang="si-LK" altLang="ja-JP" dirty="0">
                <a:latin typeface="Times New Roman" panose="02020603050405020304" pitchFamily="18" charset="0"/>
              </a:rPr>
              <a:t>ාක උසින් වැඩෙන විට, ගුරුත්වාකර්ෂණයේ හෝ සුළඟේ බලපෑමෙන් ශාක </a:t>
            </a:r>
            <a:r>
              <a:rPr lang="si-LK" altLang="ja-JP" dirty="0" smtClean="0">
                <a:latin typeface="Times New Roman" panose="02020603050405020304" pitchFamily="18" charset="0"/>
              </a:rPr>
              <a:t>පහතට</a:t>
            </a:r>
            <a:r>
              <a:rPr lang="en-US" altLang="ja-JP" dirty="0" smtClean="0">
                <a:latin typeface="Times New Roman" panose="02020603050405020304" pitchFamily="18" charset="0"/>
                <a:cs typeface="Times New Roman" panose="02020603050405020304" pitchFamily="18" charset="0"/>
              </a:rPr>
              <a:t> </a:t>
            </a:r>
            <a:r>
              <a:rPr lang="si-LK" altLang="ja-JP" dirty="0" smtClean="0">
                <a:latin typeface="Times New Roman" panose="02020603050405020304" pitchFamily="18" charset="0"/>
              </a:rPr>
              <a:t>න</a:t>
            </a:r>
            <a:r>
              <a:rPr lang="si-LK" altLang="ja-JP" dirty="0">
                <a:latin typeface="Times New Roman" panose="02020603050405020304" pitchFamily="18" charset="0"/>
              </a:rPr>
              <a:t>ැවේ. ශාක කඳ සිරස්ව හා නියමාකාරයට නොතිබීම නිසා අස්වැන්න අඩු වේ</a:t>
            </a:r>
            <a:endParaRPr kumimoji="1" lang="en-US" altLang="ja-JP" dirty="0" smtClean="0">
              <a:latin typeface="Times New Roman" panose="02020603050405020304" pitchFamily="18" charset="0"/>
              <a:cs typeface="Times New Roman" panose="02020603050405020304" pitchFamily="18" charset="0"/>
            </a:endParaRPr>
          </a:p>
          <a:p>
            <a:pPr marL="514350" indent="-514350">
              <a:buFont typeface="+mj-lt"/>
              <a:buAutoNum type="arabicPeriod"/>
            </a:pPr>
            <a:r>
              <a:rPr lang="si-LK" altLang="ja-JP" dirty="0" smtClean="0">
                <a:latin typeface="Times New Roman" panose="02020603050405020304" pitchFamily="18" charset="0"/>
              </a:rPr>
              <a:t>පහතට </a:t>
            </a:r>
            <a:r>
              <a:rPr lang="si-LK" altLang="ja-JP" dirty="0">
                <a:latin typeface="Times New Roman" panose="02020603050405020304" pitchFamily="18" charset="0"/>
              </a:rPr>
              <a:t>නැවුණු ශාක වලට හිරු එළියට ළඟාවිය නොහැක. හිරු එළිය අඩු වීමෙන් ශාක වල නිරෝගී වර්ධනය අඩාල වේ</a:t>
            </a:r>
          </a:p>
          <a:p>
            <a:pPr marL="514350" indent="-514350">
              <a:buFont typeface="+mj-lt"/>
              <a:buAutoNum type="arabicPeriod"/>
            </a:pPr>
            <a:r>
              <a:rPr lang="si-LK" altLang="ja-JP" dirty="0">
                <a:latin typeface="Times New Roman" panose="02020603050405020304" pitchFamily="18" charset="0"/>
              </a:rPr>
              <a:t>ශාක පහත් වී හෝ බිමට නැවී වැඩී තිබුණහොත් වල්පැළ මර්ධනය අපහසු වේ. ශාක කෙළින් කර තබා වල් නෙලීම පහසු කරන්න</a:t>
            </a:r>
            <a:endParaRPr kumimoji="1" lang="en-US" altLang="ja-JP" dirty="0" smtClean="0">
              <a:latin typeface="Times New Roman" panose="02020603050405020304" pitchFamily="18" charset="0"/>
              <a:cs typeface="Times New Roman" panose="02020603050405020304" pitchFamily="18" charset="0"/>
            </a:endParaRPr>
          </a:p>
          <a:p>
            <a:pPr marL="514350" indent="-514350">
              <a:buFont typeface="+mj-lt"/>
              <a:buAutoNum type="arabicPeriod"/>
            </a:pPr>
            <a:r>
              <a:rPr lang="si-LK" altLang="ja-JP" dirty="0" smtClean="0">
                <a:latin typeface="Times New Roman" panose="02020603050405020304" pitchFamily="18" charset="0"/>
              </a:rPr>
              <a:t>ශ</a:t>
            </a:r>
            <a:r>
              <a:rPr lang="si-LK" altLang="ja-JP" dirty="0">
                <a:latin typeface="Times New Roman" panose="02020603050405020304" pitchFamily="18" charset="0"/>
              </a:rPr>
              <a:t>ාක පහත් වී හෝ බිමට නැවී වැඩී තිබුණහොත්, මල් </a:t>
            </a:r>
            <a:r>
              <a:rPr lang="si-LK" altLang="ja-JP" dirty="0" smtClean="0">
                <a:latin typeface="Times New Roman" panose="02020603050405020304" pitchFamily="18" charset="0"/>
              </a:rPr>
              <a:t>හටග</a:t>
            </a:r>
            <a:r>
              <a:rPr lang="si-LK" altLang="ja-JP" dirty="0">
                <a:latin typeface="Times New Roman" panose="02020603050405020304" pitchFamily="18" charset="0"/>
              </a:rPr>
              <a:t>ැනීම සහ පරාගනය අඩු ව</a:t>
            </a:r>
            <a:r>
              <a:rPr lang="si-LK" altLang="ja-JP" dirty="0" smtClean="0">
                <a:latin typeface="Times New Roman" panose="02020603050405020304" pitchFamily="18" charset="0"/>
              </a:rPr>
              <a:t>ේ</a:t>
            </a:r>
            <a:r>
              <a:rPr lang="en-US" altLang="ja-JP" dirty="0" smtClean="0">
                <a:latin typeface="Times New Roman" panose="02020603050405020304" pitchFamily="18" charset="0"/>
              </a:rPr>
              <a:t>. </a:t>
            </a:r>
            <a:r>
              <a:rPr lang="si-LK" altLang="ja-JP" dirty="0" smtClean="0">
                <a:latin typeface="Times New Roman" panose="02020603050405020304" pitchFamily="18" charset="0"/>
              </a:rPr>
              <a:t>ඵලද</a:t>
            </a:r>
            <a:r>
              <a:rPr lang="si-LK" altLang="ja-JP" dirty="0">
                <a:latin typeface="Times New Roman" panose="02020603050405020304" pitchFamily="18" charset="0"/>
              </a:rPr>
              <a:t>ාව අඩු කරයි</a:t>
            </a:r>
          </a:p>
          <a:p>
            <a:pPr marL="514350" indent="-514350">
              <a:buFont typeface="+mj-lt"/>
              <a:buAutoNum type="arabicPeriod"/>
            </a:pPr>
            <a:r>
              <a:rPr lang="si-LK" altLang="ja-JP" dirty="0">
                <a:latin typeface="Times New Roman" panose="02020603050405020304" pitchFamily="18" charset="0"/>
              </a:rPr>
              <a:t>ශාක පහත් වී හෝ බිමට නැවී වැඩී තිබුණහොත්, ඵල පස් සමග ස්පර්ශ වේ. ඵල පස සමග ඍජුව ස්පර්</a:t>
            </a:r>
            <a:r>
              <a:rPr lang="si-LK" altLang="ja-JP" dirty="0" smtClean="0">
                <a:latin typeface="Times New Roman" panose="02020603050405020304" pitchFamily="18" charset="0"/>
              </a:rPr>
              <a:t>ශ </a:t>
            </a:r>
            <a:r>
              <a:rPr lang="si-LK" altLang="ja-JP" dirty="0">
                <a:latin typeface="Times New Roman" panose="02020603050405020304" pitchFamily="18" charset="0"/>
              </a:rPr>
              <a:t>වීම වැළැක්වීමෙන් ඵල නරක් වීම වැළැක්විය හැක</a:t>
            </a:r>
          </a:p>
          <a:p>
            <a:pPr marL="514350" indent="-514350">
              <a:buFont typeface="+mj-lt"/>
              <a:buAutoNum type="arabicPeriod"/>
            </a:pPr>
            <a:r>
              <a:rPr lang="si-LK" altLang="ja-JP" dirty="0">
                <a:latin typeface="Times New Roman" panose="02020603050405020304" pitchFamily="18" charset="0"/>
              </a:rPr>
              <a:t>ශාක පහත් වී හෝ බිමට නැවී වැඩී තිබුණහොත්, ඵල අස්වැන්න ලෙස නෙලා ගත යුතු නියම කාලය හඳුනා ගැනීමට දුෂ්කර වේ. අස්වැන්න නෙලීමටද අපහසුයි. ශාක සිරස්ව කෙළින්  සිටුවා තැබීමන් නෙලාගැනීමට සුදුසු ඵල හඳුනා ගැනී</a:t>
            </a:r>
            <a:r>
              <a:rPr lang="si-LK" altLang="ja-JP" dirty="0"/>
              <a:t>මට හා අස්වැන්න නෙලීමට පහසු ව</a:t>
            </a:r>
            <a:r>
              <a:rPr lang="si-LK" altLang="ja-JP" dirty="0" smtClean="0"/>
              <a:t>ේ</a:t>
            </a:r>
            <a:endParaRPr lang="en-US" altLang="ja-JP" dirty="0" smtClean="0"/>
          </a:p>
        </p:txBody>
      </p:sp>
      <p:sp>
        <p:nvSpPr>
          <p:cNvPr id="4" name="テキスト ボックス 3"/>
          <p:cNvSpPr txBox="1"/>
          <p:nvPr/>
        </p:nvSpPr>
        <p:spPr>
          <a:xfrm>
            <a:off x="8712460" y="15032"/>
            <a:ext cx="360040" cy="369332"/>
          </a:xfrm>
          <a:prstGeom prst="rect">
            <a:avLst/>
          </a:prstGeom>
          <a:noFill/>
        </p:spPr>
        <p:txBody>
          <a:bodyPr wrap="square" rtlCol="0">
            <a:spAutoFit/>
          </a:bodyPr>
          <a:lstStyle/>
          <a:p>
            <a:r>
              <a:rPr kumimoji="1" lang="en-US" altLang="ja-JP" dirty="0" smtClean="0"/>
              <a:t>2’</a:t>
            </a:r>
            <a:endParaRPr kumimoji="1" lang="ja-JP" altLang="en-US" dirty="0"/>
          </a:p>
        </p:txBody>
      </p:sp>
    </p:spTree>
    <p:extLst>
      <p:ext uri="{BB962C8B-B14F-4D97-AF65-F5344CB8AC3E}">
        <p14:creationId xmlns:p14="http://schemas.microsoft.com/office/powerpoint/2010/main" val="197223310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8532440" y="15032"/>
            <a:ext cx="540060" cy="369332"/>
          </a:xfrm>
          <a:prstGeom prst="rect">
            <a:avLst/>
          </a:prstGeom>
          <a:noFill/>
        </p:spPr>
        <p:txBody>
          <a:bodyPr wrap="square" rtlCol="0">
            <a:spAutoFit/>
          </a:bodyPr>
          <a:lstStyle/>
          <a:p>
            <a:r>
              <a:rPr lang="en-US" altLang="ja-JP" dirty="0" smtClean="0"/>
              <a:t>20’</a:t>
            </a:r>
            <a:endParaRPr kumimoji="1" lang="ja-JP" altLang="en-US" dirty="0"/>
          </a:p>
        </p:txBody>
      </p:sp>
      <p:sp>
        <p:nvSpPr>
          <p:cNvPr id="4" name="テキスト ボックス 3"/>
          <p:cNvSpPr txBox="1"/>
          <p:nvPr/>
        </p:nvSpPr>
        <p:spPr>
          <a:xfrm>
            <a:off x="467544" y="620688"/>
            <a:ext cx="8496944" cy="5693866"/>
          </a:xfrm>
          <a:prstGeom prst="rect">
            <a:avLst/>
          </a:prstGeom>
          <a:noFill/>
        </p:spPr>
        <p:txBody>
          <a:bodyPr wrap="square" rtlCol="0">
            <a:spAutoFit/>
          </a:bodyPr>
          <a:lstStyle/>
          <a:p>
            <a:pPr marL="285750" indent="-285750">
              <a:buFont typeface="Wingdings" panose="05000000000000000000" pitchFamily="2" charset="2"/>
              <a:buChar char="ü"/>
            </a:pPr>
            <a:r>
              <a:rPr lang="si-LK" altLang="ja-JP" sz="2800" dirty="0" smtClean="0"/>
              <a:t>ක</a:t>
            </a:r>
            <a:r>
              <a:rPr lang="si-LK" altLang="ja-JP" sz="2800" dirty="0"/>
              <a:t>ෘතිම පරාගනය උදෑසන කාලය</a:t>
            </a:r>
            <a:r>
              <a:rPr lang="si-LK" altLang="ja-JP" sz="2800" dirty="0" smtClean="0"/>
              <a:t>ේ</a:t>
            </a:r>
            <a:r>
              <a:rPr lang="en-US" altLang="ja-JP" sz="2800" dirty="0" smtClean="0"/>
              <a:t> </a:t>
            </a:r>
            <a:r>
              <a:rPr lang="si-LK" altLang="ja-JP" sz="2800" dirty="0" smtClean="0"/>
              <a:t>ද</a:t>
            </a:r>
            <a:r>
              <a:rPr lang="si-LK" altLang="ja-JP" sz="2800" dirty="0"/>
              <a:t>ී සිද</a:t>
            </a:r>
            <a:r>
              <a:rPr lang="si-LK" altLang="ja-JP" sz="2800" dirty="0" smtClean="0"/>
              <a:t>ුකල </a:t>
            </a:r>
            <a:r>
              <a:rPr lang="si-LK" altLang="ja-JP" sz="2800" dirty="0"/>
              <a:t>යුතුය. උෂ්ණත්වය වැඩි වන විට පිරිමි මල් වලින් අඩු පරාග ප්‍රමාණයක් නිපදවයි</a:t>
            </a:r>
            <a:endParaRPr kumimoji="1" lang="en-US" altLang="ja-JP" sz="2800" dirty="0" smtClean="0"/>
          </a:p>
          <a:p>
            <a:pPr marL="285750" indent="-285750">
              <a:buFont typeface="Wingdings" panose="05000000000000000000" pitchFamily="2" charset="2"/>
              <a:buChar char="ü"/>
            </a:pPr>
            <a:r>
              <a:rPr lang="si-LK" altLang="ja-JP" sz="2800" dirty="0" smtClean="0"/>
              <a:t>උෂ</a:t>
            </a:r>
            <a:r>
              <a:rPr lang="si-LK" altLang="ja-JP" sz="2800" dirty="0"/>
              <a:t>්ණත්වය ඉතා අඩු විට, ම</a:t>
            </a:r>
            <a:r>
              <a:rPr lang="si-LK" altLang="ja-JP" sz="2800" dirty="0" smtClean="0"/>
              <a:t>ීම</a:t>
            </a:r>
            <a:r>
              <a:rPr lang="si-LK" altLang="ja-JP" sz="2800" dirty="0"/>
              <a:t>ැස්සන්ගේ ක්‍රියාකාරීත්වය අඩු නිසා ස්වභාවික පරාගනය සිද</a:t>
            </a:r>
            <a:r>
              <a:rPr lang="si-LK" altLang="ja-JP" sz="2800" dirty="0" smtClean="0"/>
              <a:t>ුව</a:t>
            </a:r>
            <a:r>
              <a:rPr lang="si-LK" altLang="ja-JP" sz="2800" dirty="0"/>
              <a:t>ීම අඩුයි. ශීතල දේශගුණයේදී කෘතිම පරාගනය, පරාගනය සඳහා එකම </a:t>
            </a:r>
            <a:r>
              <a:rPr lang="si-LK" sz="2800" dirty="0"/>
              <a:t>විකල්පය </a:t>
            </a:r>
            <a:r>
              <a:rPr lang="si-LK" altLang="ja-JP" sz="2800" dirty="0" smtClean="0"/>
              <a:t>ව</a:t>
            </a:r>
            <a:r>
              <a:rPr lang="si-LK" altLang="ja-JP" sz="2800" dirty="0"/>
              <a:t>ේ</a:t>
            </a:r>
            <a:endParaRPr lang="en-US" altLang="ja-JP" sz="2800" dirty="0" smtClean="0"/>
          </a:p>
          <a:p>
            <a:pPr marL="285750" indent="-285750">
              <a:buFont typeface="Wingdings" panose="05000000000000000000" pitchFamily="2" charset="2"/>
              <a:buChar char="ü"/>
            </a:pPr>
            <a:r>
              <a:rPr lang="si-LK" altLang="ja-JP" sz="2800" dirty="0" smtClean="0"/>
              <a:t>හර</a:t>
            </a:r>
            <a:r>
              <a:rPr lang="si-LK" altLang="ja-JP" sz="2800" dirty="0"/>
              <a:t>ිතාගාර තුළ වගාව සිදු කරන්නේ නම්, කෘතිම පරාගනය අත්‍යවශ්‍ය වේ. නැතිනම් හරිතාගාරය තුළට ම</a:t>
            </a:r>
            <a:r>
              <a:rPr lang="si-LK" altLang="ja-JP" sz="2800" dirty="0" smtClean="0"/>
              <a:t>ීම</a:t>
            </a:r>
            <a:r>
              <a:rPr lang="si-LK" altLang="ja-JP" sz="2800" dirty="0"/>
              <a:t>ැස්සන්ට ඇතුල් විය හැක</a:t>
            </a:r>
          </a:p>
          <a:p>
            <a:pPr marL="285750" indent="-285750">
              <a:buFont typeface="Wingdings" panose="05000000000000000000" pitchFamily="2" charset="2"/>
              <a:buChar char="ü"/>
            </a:pPr>
            <a:r>
              <a:rPr lang="si-LK" altLang="ja-JP" sz="2800" dirty="0"/>
              <a:t>සම්මත බීජ නිෂ්පාදනයේදී කෘතිම පරාගනය සිදු කිරීම නිර්දේශ කෙරේ. නමුත්, අභිජනන බීජ නිෂ්පා</a:t>
            </a:r>
            <a:r>
              <a:rPr lang="si-LK" altLang="ja-JP" sz="2800" dirty="0" smtClean="0"/>
              <a:t>දනය</a:t>
            </a:r>
            <a:r>
              <a:rPr lang="si-LK" altLang="ja-JP" sz="2800" dirty="0"/>
              <a:t>ේදී සහ මූලික බීජ නිෂ්පාදනයේදී ප්‍රභේද මිශ්‍ර වීමෙන් ආරක්ෂා කිරීමට කෘතිම පරාගනය සිදුකල යුතුමය</a:t>
            </a:r>
            <a:endParaRPr lang="en-US" altLang="ja-JP" sz="2800" dirty="0" smtClean="0"/>
          </a:p>
        </p:txBody>
      </p:sp>
    </p:spTree>
    <p:extLst>
      <p:ext uri="{BB962C8B-B14F-4D97-AF65-F5344CB8AC3E}">
        <p14:creationId xmlns:p14="http://schemas.microsoft.com/office/powerpoint/2010/main" val="10457089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27584" y="0"/>
            <a:ext cx="7272808" cy="922114"/>
          </a:xfrm>
        </p:spPr>
        <p:txBody>
          <a:bodyPr/>
          <a:lstStyle/>
          <a:p>
            <a:r>
              <a:rPr lang="si-LK" altLang="ja-JP" dirty="0"/>
              <a:t>ආධාරක ක්‍රම</a:t>
            </a:r>
            <a:endParaRPr kumimoji="1" lang="ja-JP" altLang="en-US" dirty="0"/>
          </a:p>
        </p:txBody>
      </p:sp>
      <p:sp>
        <p:nvSpPr>
          <p:cNvPr id="3" name="コンテンツ プレースホルダー 2"/>
          <p:cNvSpPr>
            <a:spLocks noGrp="1"/>
          </p:cNvSpPr>
          <p:nvPr>
            <p:ph idx="1"/>
          </p:nvPr>
        </p:nvSpPr>
        <p:spPr>
          <a:xfrm>
            <a:off x="179512" y="908720"/>
            <a:ext cx="8892988" cy="5832648"/>
          </a:xfrm>
        </p:spPr>
        <p:txBody>
          <a:bodyPr/>
          <a:lstStyle/>
          <a:p>
            <a:pPr marL="0" indent="0">
              <a:buNone/>
            </a:pPr>
            <a:r>
              <a:rPr lang="si-LK" altLang="ja-JP" dirty="0"/>
              <a:t>භෝගය අනුව ගැලපෙන ආධාරක තෝරාගන්න</a:t>
            </a:r>
            <a:endParaRPr kumimoji="1" lang="ja-JP" altLang="en-US" dirty="0"/>
          </a:p>
        </p:txBody>
      </p:sp>
      <p:sp>
        <p:nvSpPr>
          <p:cNvPr id="4" name="テキスト ボックス 3"/>
          <p:cNvSpPr txBox="1"/>
          <p:nvPr/>
        </p:nvSpPr>
        <p:spPr>
          <a:xfrm>
            <a:off x="8712460" y="15032"/>
            <a:ext cx="360040" cy="369332"/>
          </a:xfrm>
          <a:prstGeom prst="rect">
            <a:avLst/>
          </a:prstGeom>
          <a:noFill/>
        </p:spPr>
        <p:txBody>
          <a:bodyPr wrap="square" rtlCol="0">
            <a:spAutoFit/>
          </a:bodyPr>
          <a:lstStyle/>
          <a:p>
            <a:r>
              <a:rPr lang="en-US" altLang="ja-JP" dirty="0"/>
              <a:t>3</a:t>
            </a:r>
            <a:endParaRPr kumimoji="1" lang="ja-JP" altLang="en-US" dirty="0"/>
          </a:p>
        </p:txBody>
      </p:sp>
      <p:pic>
        <p:nvPicPr>
          <p:cNvPr id="2051" name="Picture 3" descr="C:\Users\Kyota\Documents\02_スリランカ\マニュアル\Manual Pics\Tomato\fruit thinning (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962" y="4149080"/>
            <a:ext cx="2203782" cy="176055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JICA-PC\Vegetable Seed Project 11\Vegetable Seed Project\09_Pics\2016\16.08.31_PCU\Resized\IMG_491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11557" y="4149079"/>
            <a:ext cx="2203782" cy="1760551"/>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JICA-PC\Vegetable Seed Project 11\Vegetable Seed Project\09_Pics\2014\14.08.06_Mahailluppallama\Resized\IMG_302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1277" y="4149079"/>
            <a:ext cx="2203782" cy="1745130"/>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JICA-PC\Vegetable Seed Project 11\Vegetable Seed Project\09_Pics\2014\14.08.20_Mahailluppallama\Resized\IMG_3346.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68718" y="4149079"/>
            <a:ext cx="2203782" cy="1760552"/>
          </a:xfrm>
          <a:prstGeom prst="rect">
            <a:avLst/>
          </a:prstGeom>
          <a:noFill/>
          <a:extLst>
            <a:ext uri="{909E8E84-426E-40DD-AFC4-6F175D3DCCD1}">
              <a14:hiddenFill xmlns:a14="http://schemas.microsoft.com/office/drawing/2010/main">
                <a:solidFill>
                  <a:srgbClr val="FFFFFF"/>
                </a:solidFill>
              </a14:hiddenFill>
            </a:ext>
          </a:extLst>
        </p:spPr>
      </p:pic>
      <p:sp>
        <p:nvSpPr>
          <p:cNvPr id="5" name="テキスト ボックス 4"/>
          <p:cNvSpPr txBox="1"/>
          <p:nvPr/>
        </p:nvSpPr>
        <p:spPr>
          <a:xfrm>
            <a:off x="92022" y="5909631"/>
            <a:ext cx="2175722" cy="923330"/>
          </a:xfrm>
          <a:prstGeom prst="rect">
            <a:avLst/>
          </a:prstGeom>
          <a:noFill/>
        </p:spPr>
        <p:txBody>
          <a:bodyPr wrap="square" rtlCol="0">
            <a:spAutoFit/>
          </a:bodyPr>
          <a:lstStyle/>
          <a:p>
            <a:pPr algn="ctr"/>
            <a:r>
              <a:rPr lang="si-LK" altLang="ja-JP" b="1" dirty="0"/>
              <a:t>කෝටු ආධාරක </a:t>
            </a:r>
            <a:endParaRPr lang="en-US" altLang="ja-JP" b="1" dirty="0" smtClean="0"/>
          </a:p>
          <a:p>
            <a:pPr algn="ctr"/>
            <a:r>
              <a:rPr lang="si-LK" altLang="ja-JP" dirty="0" smtClean="0"/>
              <a:t>එක</a:t>
            </a:r>
            <a:r>
              <a:rPr lang="si-LK" altLang="ja-JP" dirty="0"/>
              <a:t>් වරක් පුහුණු කල </a:t>
            </a:r>
          </a:p>
          <a:p>
            <a:pPr algn="ctr"/>
            <a:r>
              <a:rPr lang="si-LK" altLang="ja-JP" dirty="0"/>
              <a:t>භෝග වලට සුදුසුයි</a:t>
            </a:r>
            <a:endParaRPr kumimoji="1" lang="ja-JP" altLang="en-US" dirty="0"/>
          </a:p>
        </p:txBody>
      </p:sp>
      <p:sp>
        <p:nvSpPr>
          <p:cNvPr id="12" name="テキスト ボックス 11"/>
          <p:cNvSpPr txBox="1"/>
          <p:nvPr/>
        </p:nvSpPr>
        <p:spPr>
          <a:xfrm>
            <a:off x="2355234" y="5934670"/>
            <a:ext cx="2216043" cy="923330"/>
          </a:xfrm>
          <a:prstGeom prst="rect">
            <a:avLst/>
          </a:prstGeom>
          <a:noFill/>
        </p:spPr>
        <p:txBody>
          <a:bodyPr wrap="square" rtlCol="0">
            <a:spAutoFit/>
          </a:bodyPr>
          <a:lstStyle/>
          <a:p>
            <a:pPr algn="ctr"/>
            <a:r>
              <a:rPr lang="si-LK" b="1" dirty="0"/>
              <a:t>එල්ලන</a:t>
            </a:r>
            <a:r>
              <a:rPr lang="en-US" dirty="0" smtClean="0"/>
              <a:t> </a:t>
            </a:r>
            <a:r>
              <a:rPr lang="si-LK" altLang="ja-JP" b="1" dirty="0"/>
              <a:t>ආධාරක </a:t>
            </a:r>
            <a:endParaRPr lang="en-US" altLang="ja-JP" b="1" dirty="0" smtClean="0"/>
          </a:p>
          <a:p>
            <a:pPr algn="ctr"/>
            <a:r>
              <a:rPr lang="si-LK" altLang="ja-JP" dirty="0" smtClean="0"/>
              <a:t>ක</a:t>
            </a:r>
            <a:r>
              <a:rPr lang="si-LK" altLang="ja-JP" dirty="0"/>
              <a:t>ිහිප වරක් පුහුණු කල </a:t>
            </a:r>
          </a:p>
          <a:p>
            <a:pPr algn="ctr"/>
            <a:r>
              <a:rPr lang="si-LK" altLang="ja-JP" dirty="0"/>
              <a:t>භෝග වලට සුදුසුයි</a:t>
            </a:r>
            <a:endParaRPr kumimoji="1" lang="ja-JP" altLang="en-US" dirty="0"/>
          </a:p>
        </p:txBody>
      </p:sp>
      <p:sp>
        <p:nvSpPr>
          <p:cNvPr id="13" name="テキスト ボックス 12"/>
          <p:cNvSpPr txBox="1"/>
          <p:nvPr/>
        </p:nvSpPr>
        <p:spPr>
          <a:xfrm>
            <a:off x="4614954" y="5940254"/>
            <a:ext cx="2116427" cy="923330"/>
          </a:xfrm>
          <a:prstGeom prst="rect">
            <a:avLst/>
          </a:prstGeom>
          <a:noFill/>
        </p:spPr>
        <p:txBody>
          <a:bodyPr wrap="square" rtlCol="0">
            <a:spAutoFit/>
          </a:bodyPr>
          <a:lstStyle/>
          <a:p>
            <a:pPr algn="ctr"/>
            <a:r>
              <a:rPr lang="si-LK" altLang="ja-JP" b="1" dirty="0"/>
              <a:t>පන්දලම් ආධාරක </a:t>
            </a:r>
            <a:r>
              <a:rPr lang="si-LK" altLang="ja-JP" dirty="0"/>
              <a:t>විශාල ඵල සහිත </a:t>
            </a:r>
          </a:p>
          <a:p>
            <a:pPr algn="ctr"/>
            <a:r>
              <a:rPr lang="si-LK" altLang="ja-JP" dirty="0"/>
              <a:t>භෝග වලට සුදුසුයි</a:t>
            </a:r>
            <a:endParaRPr kumimoji="1" lang="ja-JP" altLang="en-US" dirty="0"/>
          </a:p>
        </p:txBody>
      </p:sp>
      <p:sp>
        <p:nvSpPr>
          <p:cNvPr id="14" name="テキスト ボックス 13"/>
          <p:cNvSpPr txBox="1"/>
          <p:nvPr/>
        </p:nvSpPr>
        <p:spPr>
          <a:xfrm>
            <a:off x="6444208" y="5926050"/>
            <a:ext cx="2819226" cy="923330"/>
          </a:xfrm>
          <a:prstGeom prst="rect">
            <a:avLst/>
          </a:prstGeom>
          <a:noFill/>
        </p:spPr>
        <p:txBody>
          <a:bodyPr wrap="square" rtlCol="0">
            <a:spAutoFit/>
          </a:bodyPr>
          <a:lstStyle/>
          <a:p>
            <a:pPr algn="ctr"/>
            <a:r>
              <a:rPr lang="si-LK" altLang="ja-JP" b="1" dirty="0"/>
              <a:t>නෙට්/දැල් ආධාරක </a:t>
            </a:r>
            <a:endParaRPr lang="en-US" altLang="ja-JP" b="1" dirty="0" smtClean="0"/>
          </a:p>
          <a:p>
            <a:pPr algn="ctr"/>
            <a:r>
              <a:rPr lang="si-LK" altLang="ja-JP" dirty="0" smtClean="0"/>
              <a:t>මධ</a:t>
            </a:r>
            <a:r>
              <a:rPr lang="si-LK" altLang="ja-JP" dirty="0"/>
              <a:t>්‍යම ප්‍රමාණයේ ඵල සහිත </a:t>
            </a:r>
          </a:p>
          <a:p>
            <a:pPr algn="ctr"/>
            <a:r>
              <a:rPr lang="si-LK" altLang="ja-JP" dirty="0"/>
              <a:t>භෝග වලට සුදුසුයි</a:t>
            </a:r>
            <a:endParaRPr kumimoji="1" lang="ja-JP" altLang="en-US" dirty="0"/>
          </a:p>
        </p:txBody>
      </p:sp>
      <p:sp>
        <p:nvSpPr>
          <p:cNvPr id="6" name="テキスト ボックス 5"/>
          <p:cNvSpPr txBox="1"/>
          <p:nvPr/>
        </p:nvSpPr>
        <p:spPr>
          <a:xfrm>
            <a:off x="2699792" y="1541962"/>
            <a:ext cx="3330506" cy="461665"/>
          </a:xfrm>
          <a:prstGeom prst="rect">
            <a:avLst/>
          </a:prstGeom>
          <a:noFill/>
          <a:ln>
            <a:solidFill>
              <a:schemeClr val="tx1"/>
            </a:solidFill>
          </a:ln>
        </p:spPr>
        <p:txBody>
          <a:bodyPr wrap="square" rtlCol="0">
            <a:spAutoFit/>
          </a:bodyPr>
          <a:lstStyle/>
          <a:p>
            <a:pPr algn="ctr"/>
            <a:r>
              <a:rPr lang="si-LK" altLang="ja-JP" sz="2400" dirty="0"/>
              <a:t>1. වැල් සහිත භෝගයක්ද ? </a:t>
            </a:r>
            <a:endParaRPr kumimoji="1" lang="ja-JP" altLang="en-US" sz="2400" dirty="0"/>
          </a:p>
        </p:txBody>
      </p:sp>
      <p:sp>
        <p:nvSpPr>
          <p:cNvPr id="16" name="テキスト ボックス 15"/>
          <p:cNvSpPr txBox="1"/>
          <p:nvPr/>
        </p:nvSpPr>
        <p:spPr>
          <a:xfrm>
            <a:off x="547361" y="2221413"/>
            <a:ext cx="3919672" cy="830997"/>
          </a:xfrm>
          <a:prstGeom prst="rect">
            <a:avLst/>
          </a:prstGeom>
          <a:noFill/>
          <a:ln>
            <a:solidFill>
              <a:schemeClr val="tx1"/>
            </a:solidFill>
          </a:ln>
        </p:spPr>
        <p:txBody>
          <a:bodyPr wrap="square" rtlCol="0">
            <a:spAutoFit/>
          </a:bodyPr>
          <a:lstStyle/>
          <a:p>
            <a:pPr algn="ctr"/>
            <a:r>
              <a:rPr lang="si-LK" altLang="ja-JP" sz="2400" dirty="0"/>
              <a:t>2. එක් වරක් පුහුණු කරන්නේද? කිහි</a:t>
            </a:r>
            <a:r>
              <a:rPr lang="si-LK" altLang="ja-JP" sz="2400" dirty="0" smtClean="0"/>
              <a:t>ප</a:t>
            </a:r>
            <a:r>
              <a:rPr lang="en-US" altLang="ja-JP" sz="2400" dirty="0" smtClean="0"/>
              <a:t> </a:t>
            </a:r>
            <a:r>
              <a:rPr lang="si-LK" altLang="ja-JP" sz="2400" dirty="0" smtClean="0"/>
              <a:t>වරක</a:t>
            </a:r>
            <a:r>
              <a:rPr lang="si-LK" altLang="ja-JP" sz="2400" dirty="0"/>
              <a:t>් පුහුණු කරන්නේද?</a:t>
            </a:r>
            <a:endParaRPr kumimoji="1" lang="ja-JP" altLang="en-US" sz="2400" dirty="0"/>
          </a:p>
        </p:txBody>
      </p:sp>
      <p:sp>
        <p:nvSpPr>
          <p:cNvPr id="17" name="テキスト ボックス 16"/>
          <p:cNvSpPr txBox="1"/>
          <p:nvPr/>
        </p:nvSpPr>
        <p:spPr>
          <a:xfrm>
            <a:off x="4820862" y="2237963"/>
            <a:ext cx="3567562" cy="830997"/>
          </a:xfrm>
          <a:prstGeom prst="rect">
            <a:avLst/>
          </a:prstGeom>
          <a:noFill/>
          <a:ln>
            <a:solidFill>
              <a:schemeClr val="tx1"/>
            </a:solidFill>
          </a:ln>
        </p:spPr>
        <p:txBody>
          <a:bodyPr wrap="square" rtlCol="0">
            <a:spAutoFit/>
          </a:bodyPr>
          <a:lstStyle/>
          <a:p>
            <a:pPr algn="ctr"/>
            <a:r>
              <a:rPr lang="si-LK" altLang="ja-JP" sz="2400" dirty="0"/>
              <a:t>3. ඵල විශාලද? කුඩා/මධ්‍යම ප්‍රමාණයේද</a:t>
            </a:r>
            <a:r>
              <a:rPr lang="si-LK" altLang="ja-JP" sz="2400" dirty="0" smtClean="0"/>
              <a:t>?</a:t>
            </a:r>
            <a:endParaRPr kumimoji="1" lang="ja-JP" altLang="en-US" sz="2400" dirty="0"/>
          </a:p>
        </p:txBody>
      </p:sp>
      <p:sp>
        <p:nvSpPr>
          <p:cNvPr id="7" name="テキスト ボックス 6"/>
          <p:cNvSpPr txBox="1"/>
          <p:nvPr/>
        </p:nvSpPr>
        <p:spPr>
          <a:xfrm>
            <a:off x="1835696" y="1588129"/>
            <a:ext cx="691885" cy="369332"/>
          </a:xfrm>
          <a:prstGeom prst="rect">
            <a:avLst/>
          </a:prstGeom>
          <a:noFill/>
          <a:ln>
            <a:solidFill>
              <a:schemeClr val="tx1"/>
            </a:solidFill>
          </a:ln>
        </p:spPr>
        <p:txBody>
          <a:bodyPr wrap="square" rtlCol="0">
            <a:spAutoFit/>
          </a:bodyPr>
          <a:lstStyle/>
          <a:p>
            <a:pPr algn="ctr"/>
            <a:r>
              <a:rPr lang="si-LK" altLang="ja-JP" dirty="0"/>
              <a:t>නැත</a:t>
            </a:r>
            <a:endParaRPr kumimoji="1" lang="ja-JP" altLang="en-US" dirty="0"/>
          </a:p>
        </p:txBody>
      </p:sp>
      <p:sp>
        <p:nvSpPr>
          <p:cNvPr id="19" name="テキスト ボックス 18"/>
          <p:cNvSpPr txBox="1"/>
          <p:nvPr/>
        </p:nvSpPr>
        <p:spPr>
          <a:xfrm>
            <a:off x="6198995" y="1588129"/>
            <a:ext cx="576064" cy="369332"/>
          </a:xfrm>
          <a:prstGeom prst="rect">
            <a:avLst/>
          </a:prstGeom>
          <a:noFill/>
          <a:ln>
            <a:solidFill>
              <a:schemeClr val="tx1"/>
            </a:solidFill>
          </a:ln>
        </p:spPr>
        <p:txBody>
          <a:bodyPr wrap="square" rtlCol="0">
            <a:spAutoFit/>
          </a:bodyPr>
          <a:lstStyle/>
          <a:p>
            <a:pPr algn="ctr"/>
            <a:r>
              <a:rPr lang="si-LK" altLang="ja-JP" dirty="0"/>
              <a:t>ඔව් </a:t>
            </a:r>
            <a:endParaRPr kumimoji="1" lang="ja-JP" altLang="en-US" dirty="0"/>
          </a:p>
        </p:txBody>
      </p:sp>
      <p:cxnSp>
        <p:nvCxnSpPr>
          <p:cNvPr id="9" name="直線コネクタ 8"/>
          <p:cNvCxnSpPr>
            <a:stCxn id="6" idx="1"/>
            <a:endCxn id="7" idx="3"/>
          </p:cNvCxnSpPr>
          <p:nvPr/>
        </p:nvCxnSpPr>
        <p:spPr>
          <a:xfrm flipH="1">
            <a:off x="2527581" y="1772795"/>
            <a:ext cx="172211"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11" name="直線コネクタ 10"/>
          <p:cNvCxnSpPr>
            <a:stCxn id="6" idx="3"/>
            <a:endCxn id="19" idx="1"/>
          </p:cNvCxnSpPr>
          <p:nvPr/>
        </p:nvCxnSpPr>
        <p:spPr>
          <a:xfrm>
            <a:off x="6030298" y="1772795"/>
            <a:ext cx="168697"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21" name="直線矢印コネクタ 20"/>
          <p:cNvCxnSpPr>
            <a:stCxn id="19" idx="2"/>
          </p:cNvCxnSpPr>
          <p:nvPr/>
        </p:nvCxnSpPr>
        <p:spPr>
          <a:xfrm>
            <a:off x="6487027" y="1957461"/>
            <a:ext cx="0" cy="263952"/>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
        <p:nvSpPr>
          <p:cNvPr id="28" name="テキスト ボックス 27"/>
          <p:cNvSpPr txBox="1"/>
          <p:nvPr/>
        </p:nvSpPr>
        <p:spPr>
          <a:xfrm>
            <a:off x="613580" y="3270196"/>
            <a:ext cx="1104546" cy="369332"/>
          </a:xfrm>
          <a:prstGeom prst="rect">
            <a:avLst/>
          </a:prstGeom>
          <a:noFill/>
          <a:ln>
            <a:solidFill>
              <a:schemeClr val="tx1"/>
            </a:solidFill>
          </a:ln>
        </p:spPr>
        <p:txBody>
          <a:bodyPr wrap="square" rtlCol="0">
            <a:spAutoFit/>
          </a:bodyPr>
          <a:lstStyle/>
          <a:p>
            <a:pPr algn="ctr"/>
            <a:r>
              <a:rPr lang="si-LK" altLang="ja-JP" dirty="0"/>
              <a:t>එක් වරක්</a:t>
            </a:r>
            <a:endParaRPr kumimoji="1" lang="ja-JP" altLang="en-US" dirty="0"/>
          </a:p>
        </p:txBody>
      </p:sp>
      <p:sp>
        <p:nvSpPr>
          <p:cNvPr id="29" name="テキスト ボックス 28"/>
          <p:cNvSpPr txBox="1"/>
          <p:nvPr/>
        </p:nvSpPr>
        <p:spPr>
          <a:xfrm>
            <a:off x="2704468" y="3284984"/>
            <a:ext cx="1258977" cy="369332"/>
          </a:xfrm>
          <a:prstGeom prst="rect">
            <a:avLst/>
          </a:prstGeom>
          <a:noFill/>
          <a:ln>
            <a:solidFill>
              <a:schemeClr val="tx1"/>
            </a:solidFill>
          </a:ln>
        </p:spPr>
        <p:txBody>
          <a:bodyPr wrap="square" rtlCol="0">
            <a:spAutoFit/>
          </a:bodyPr>
          <a:lstStyle/>
          <a:p>
            <a:pPr algn="ctr"/>
            <a:r>
              <a:rPr lang="si-LK" altLang="ja-JP" dirty="0"/>
              <a:t>කිහිප වරක්</a:t>
            </a:r>
            <a:endParaRPr kumimoji="1" lang="ja-JP" altLang="en-US" dirty="0"/>
          </a:p>
        </p:txBody>
      </p:sp>
      <p:sp>
        <p:nvSpPr>
          <p:cNvPr id="31" name="テキスト ボックス 30"/>
          <p:cNvSpPr txBox="1"/>
          <p:nvPr/>
        </p:nvSpPr>
        <p:spPr>
          <a:xfrm>
            <a:off x="7254297" y="3284984"/>
            <a:ext cx="1224136" cy="369332"/>
          </a:xfrm>
          <a:prstGeom prst="rect">
            <a:avLst/>
          </a:prstGeom>
          <a:noFill/>
          <a:ln>
            <a:solidFill>
              <a:schemeClr val="tx1"/>
            </a:solidFill>
          </a:ln>
        </p:spPr>
        <p:txBody>
          <a:bodyPr wrap="square" rtlCol="0">
            <a:spAutoFit/>
          </a:bodyPr>
          <a:lstStyle/>
          <a:p>
            <a:pPr algn="ctr"/>
            <a:r>
              <a:rPr lang="si-LK" altLang="ja-JP" dirty="0"/>
              <a:t>කුඩා/මධ්‍යම</a:t>
            </a:r>
            <a:endParaRPr kumimoji="1" lang="ja-JP" altLang="en-US" dirty="0"/>
          </a:p>
        </p:txBody>
      </p:sp>
      <p:cxnSp>
        <p:nvCxnSpPr>
          <p:cNvPr id="23" name="直線コネクタ 22"/>
          <p:cNvCxnSpPr/>
          <p:nvPr/>
        </p:nvCxnSpPr>
        <p:spPr>
          <a:xfrm>
            <a:off x="1165853" y="3059804"/>
            <a:ext cx="0" cy="225180"/>
          </a:xfrm>
          <a:prstGeom prst="line">
            <a:avLst/>
          </a:prstGeom>
          <a:ln w="38100"/>
        </p:spPr>
        <p:style>
          <a:lnRef idx="1">
            <a:schemeClr val="dk1"/>
          </a:lnRef>
          <a:fillRef idx="0">
            <a:schemeClr val="dk1"/>
          </a:fillRef>
          <a:effectRef idx="0">
            <a:schemeClr val="dk1"/>
          </a:effectRef>
          <a:fontRef idx="minor">
            <a:schemeClr val="tx1"/>
          </a:fontRef>
        </p:style>
      </p:cxnSp>
      <p:sp>
        <p:nvSpPr>
          <p:cNvPr id="30" name="テキスト ボックス 29"/>
          <p:cNvSpPr txBox="1"/>
          <p:nvPr/>
        </p:nvSpPr>
        <p:spPr>
          <a:xfrm>
            <a:off x="5187113" y="3285720"/>
            <a:ext cx="972108" cy="369332"/>
          </a:xfrm>
          <a:prstGeom prst="rect">
            <a:avLst/>
          </a:prstGeom>
          <a:noFill/>
          <a:ln>
            <a:solidFill>
              <a:schemeClr val="tx1"/>
            </a:solidFill>
          </a:ln>
        </p:spPr>
        <p:txBody>
          <a:bodyPr wrap="square" rtlCol="0">
            <a:spAutoFit/>
          </a:bodyPr>
          <a:lstStyle/>
          <a:p>
            <a:pPr algn="ctr"/>
            <a:r>
              <a:rPr lang="si-LK" altLang="ja-JP" dirty="0"/>
              <a:t>විශා</a:t>
            </a:r>
            <a:r>
              <a:rPr lang="si-LK" altLang="ja-JP" dirty="0" smtClean="0"/>
              <a:t>ල</a:t>
            </a:r>
            <a:endParaRPr kumimoji="1" lang="ja-JP" altLang="en-US" dirty="0"/>
          </a:p>
        </p:txBody>
      </p:sp>
      <p:cxnSp>
        <p:nvCxnSpPr>
          <p:cNvPr id="26" name="直線コネクタ 25"/>
          <p:cNvCxnSpPr/>
          <p:nvPr/>
        </p:nvCxnSpPr>
        <p:spPr>
          <a:xfrm>
            <a:off x="3333957" y="3052410"/>
            <a:ext cx="0" cy="232574"/>
          </a:xfrm>
          <a:prstGeom prst="line">
            <a:avLst/>
          </a:prstGeom>
          <a:ln w="38100"/>
        </p:spPr>
        <p:style>
          <a:lnRef idx="1">
            <a:schemeClr val="dk1"/>
          </a:lnRef>
          <a:fillRef idx="0">
            <a:schemeClr val="dk1"/>
          </a:fillRef>
          <a:effectRef idx="0">
            <a:schemeClr val="dk1"/>
          </a:effectRef>
          <a:fontRef idx="minor">
            <a:schemeClr val="tx1"/>
          </a:fontRef>
        </p:style>
      </p:cxnSp>
      <p:cxnSp>
        <p:nvCxnSpPr>
          <p:cNvPr id="2058" name="直線矢印コネクタ 2057"/>
          <p:cNvCxnSpPr>
            <a:stCxn id="28" idx="2"/>
          </p:cNvCxnSpPr>
          <p:nvPr/>
        </p:nvCxnSpPr>
        <p:spPr>
          <a:xfrm>
            <a:off x="1165853" y="3639528"/>
            <a:ext cx="0" cy="516714"/>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cxnSp>
        <p:nvCxnSpPr>
          <p:cNvPr id="2063" name="直線矢印コネクタ 2062"/>
          <p:cNvCxnSpPr>
            <a:stCxn id="30" idx="2"/>
            <a:endCxn id="2054" idx="0"/>
          </p:cNvCxnSpPr>
          <p:nvPr/>
        </p:nvCxnSpPr>
        <p:spPr>
          <a:xfrm>
            <a:off x="5673167" y="3655052"/>
            <a:ext cx="1" cy="494027"/>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cxnSp>
        <p:nvCxnSpPr>
          <p:cNvPr id="49" name="直線矢印コネクタ 20"/>
          <p:cNvCxnSpPr/>
          <p:nvPr/>
        </p:nvCxnSpPr>
        <p:spPr>
          <a:xfrm>
            <a:off x="2195736" y="1957461"/>
            <a:ext cx="0" cy="263952"/>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cxnSp>
        <p:nvCxnSpPr>
          <p:cNvPr id="82" name="直線矢印コネクタ 2057"/>
          <p:cNvCxnSpPr/>
          <p:nvPr/>
        </p:nvCxnSpPr>
        <p:spPr>
          <a:xfrm>
            <a:off x="3314729" y="3654316"/>
            <a:ext cx="0" cy="516714"/>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cxnSp>
        <p:nvCxnSpPr>
          <p:cNvPr id="83" name="直線矢印コネクタ 2057"/>
          <p:cNvCxnSpPr/>
          <p:nvPr/>
        </p:nvCxnSpPr>
        <p:spPr>
          <a:xfrm>
            <a:off x="7866365" y="3654316"/>
            <a:ext cx="0" cy="516714"/>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cxnSp>
        <p:nvCxnSpPr>
          <p:cNvPr id="84" name="直線コネクタ 22"/>
          <p:cNvCxnSpPr/>
          <p:nvPr/>
        </p:nvCxnSpPr>
        <p:spPr>
          <a:xfrm>
            <a:off x="5673167" y="3077090"/>
            <a:ext cx="0" cy="225180"/>
          </a:xfrm>
          <a:prstGeom prst="line">
            <a:avLst/>
          </a:prstGeom>
          <a:ln w="38100"/>
        </p:spPr>
        <p:style>
          <a:lnRef idx="1">
            <a:schemeClr val="dk1"/>
          </a:lnRef>
          <a:fillRef idx="0">
            <a:schemeClr val="dk1"/>
          </a:fillRef>
          <a:effectRef idx="0">
            <a:schemeClr val="dk1"/>
          </a:effectRef>
          <a:fontRef idx="minor">
            <a:schemeClr val="tx1"/>
          </a:fontRef>
        </p:style>
      </p:cxnSp>
      <p:cxnSp>
        <p:nvCxnSpPr>
          <p:cNvPr id="85" name="直線コネクタ 22"/>
          <p:cNvCxnSpPr/>
          <p:nvPr/>
        </p:nvCxnSpPr>
        <p:spPr>
          <a:xfrm>
            <a:off x="7866365" y="3077090"/>
            <a:ext cx="0" cy="225180"/>
          </a:xfrm>
          <a:prstGeom prst="line">
            <a:avLst/>
          </a:prstGeom>
          <a:ln w="381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1387870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763688" y="27856"/>
            <a:ext cx="5832648" cy="418058"/>
          </a:xfrm>
        </p:spPr>
        <p:txBody>
          <a:bodyPr>
            <a:normAutofit fontScale="90000"/>
          </a:bodyPr>
          <a:lstStyle/>
          <a:p>
            <a:r>
              <a:rPr lang="si-LK" altLang="ja-JP" sz="2400" dirty="0"/>
              <a:t>ආධාරක ක්‍රම</a:t>
            </a:r>
            <a:endParaRPr kumimoji="1" lang="ja-JP" altLang="en-US" sz="2400" dirty="0"/>
          </a:p>
        </p:txBody>
      </p:sp>
      <p:sp>
        <p:nvSpPr>
          <p:cNvPr id="3" name="コンテンツ プレースホルダー 2"/>
          <p:cNvSpPr>
            <a:spLocks noGrp="1"/>
          </p:cNvSpPr>
          <p:nvPr>
            <p:ph idx="1"/>
          </p:nvPr>
        </p:nvSpPr>
        <p:spPr>
          <a:xfrm>
            <a:off x="107504" y="476672"/>
            <a:ext cx="8928992" cy="6264696"/>
          </a:xfrm>
        </p:spPr>
        <p:txBody>
          <a:bodyPr>
            <a:normAutofit fontScale="70000" lnSpcReduction="20000"/>
          </a:bodyPr>
          <a:lstStyle/>
          <a:p>
            <a:pPr marL="0" indent="0">
              <a:buNone/>
            </a:pPr>
            <a:r>
              <a:rPr lang="si-LK" altLang="ja-JP" dirty="0"/>
              <a:t>ආධාරක මූලික ආකාර 4කි. භෝගය </a:t>
            </a:r>
            <a:r>
              <a:rPr lang="si-LK" altLang="ja-JP" dirty="0" smtClean="0"/>
              <a:t>ව</a:t>
            </a:r>
            <a:r>
              <a:rPr lang="si-LK" altLang="ja-JP" dirty="0"/>
              <a:t>ැල් සහිත ද නැති ද යන්න මත ආධාරක ක්‍රමය සම්පූර්ණයෙන්ම වෙනස් වේ. </a:t>
            </a:r>
          </a:p>
          <a:p>
            <a:r>
              <a:rPr lang="si-LK" altLang="ja-JP" dirty="0" smtClean="0"/>
              <a:t>ව</a:t>
            </a:r>
            <a:r>
              <a:rPr lang="si-LK" altLang="ja-JP" dirty="0"/>
              <a:t>ැල් සහිත නොවන භෝ</a:t>
            </a:r>
            <a:r>
              <a:rPr lang="si-LK" altLang="ja-JP" dirty="0" smtClean="0"/>
              <a:t>ග </a:t>
            </a:r>
            <a:r>
              <a:rPr lang="si-LK" altLang="ja-JP" dirty="0"/>
              <a:t>සඳහා කෝටු හෝ එල්ලන ආධාරක යොදා ගත හැක. භෝගය </a:t>
            </a:r>
            <a:r>
              <a:rPr lang="si-LK" altLang="ja-JP" dirty="0" smtClean="0"/>
              <a:t>එක</a:t>
            </a:r>
            <a:r>
              <a:rPr lang="si-LK" altLang="ja-JP" dirty="0"/>
              <a:t>් වරක් පුහුණු කරන්නේ නම් (උදා. තක්කාලි): කෝටු, භෝගය  කිහිප වරක් පුහුණු කරන්නේ නම් (උදා. වම්බටු): එල්ලන අධාරක නිර්දේශ කෙරේ. කිහිප වරක් පුහුණු කල භෝ</a:t>
            </a:r>
            <a:r>
              <a:rPr lang="si-LK" altLang="ja-JP" dirty="0" smtClean="0"/>
              <a:t>ග </a:t>
            </a:r>
            <a:r>
              <a:rPr lang="si-LK" altLang="ja-JP" dirty="0"/>
              <a:t>වලදී කෝටු ආධාරක භාවිතා කලහොත්, තනි කෝටුවක් භාවිතයෙන් පාර්ශ්වික අතු වලට ආධාරක සැපයීමට </a:t>
            </a:r>
            <a:r>
              <a:rPr lang="si-LK" altLang="ja-JP" dirty="0" smtClean="0"/>
              <a:t>අපහස</a:t>
            </a:r>
            <a:r>
              <a:rPr lang="si-LK" altLang="ja-JP" dirty="0"/>
              <a:t>ු වේ. </a:t>
            </a:r>
            <a:endParaRPr lang="en-US" altLang="ja-JP" dirty="0" smtClean="0"/>
          </a:p>
          <a:p>
            <a:r>
              <a:rPr lang="si-LK" altLang="ja-JP" dirty="0"/>
              <a:t>වැල් සහිත භෝ</a:t>
            </a:r>
            <a:r>
              <a:rPr lang="si-LK" altLang="ja-JP" dirty="0" smtClean="0"/>
              <a:t>ග </a:t>
            </a:r>
            <a:r>
              <a:rPr lang="si-LK" altLang="ja-JP" dirty="0"/>
              <a:t>සඳහා පන්දලම් හෝ නෙට්/දැල් ආධාරක යොදා ගත හැක. විශාල (ස්කන්ධය වැඩි) ඵල දැල් අධාරක මගින් රඳවා ගැනීම අපහසු නිසා, විශාල ඵල දරණ භෝ</a:t>
            </a:r>
            <a:r>
              <a:rPr lang="si-LK" altLang="ja-JP" dirty="0" smtClean="0"/>
              <a:t>ග </a:t>
            </a:r>
            <a:r>
              <a:rPr lang="si-LK" altLang="ja-JP" dirty="0"/>
              <a:t>(උදා. පතෝල) සඳහා පන්දලම් යොදා</a:t>
            </a:r>
            <a:r>
              <a:rPr lang="si-LK" altLang="ja-JP" dirty="0" smtClean="0"/>
              <a:t>ගත </a:t>
            </a:r>
            <a:r>
              <a:rPr lang="si-LK" altLang="ja-JP" dirty="0"/>
              <a:t>යුතුය. එසේ වුවත්, පන්දලම් ආධාරක යොදා ගැනීමේදී, ශාකයේ ප්‍රධාන කඳ පන්දලම තෙක් ළඟා වන තුරු පාර්ශ්වික රිකිලි පුහුණු කරන නිසා, ඵල හටගැනීම ප්‍රමාද වන අතර </a:t>
            </a:r>
            <a:r>
              <a:rPr lang="si-LK" altLang="ja-JP" dirty="0" smtClean="0"/>
              <a:t>හටගන</a:t>
            </a:r>
            <a:r>
              <a:rPr lang="si-LK" altLang="ja-JP" dirty="0"/>
              <a:t>්නා ඵල ප්‍රමාණය ද අඩුයි. </a:t>
            </a:r>
            <a:r>
              <a:rPr lang="si-LK" altLang="ja-JP" dirty="0" smtClean="0"/>
              <a:t>ද</a:t>
            </a:r>
            <a:r>
              <a:rPr lang="si-LK" altLang="ja-JP" dirty="0"/>
              <a:t>ැල් ආධාරක සපයන භෝ</a:t>
            </a:r>
            <a:r>
              <a:rPr lang="si-LK" altLang="ja-JP" dirty="0" smtClean="0"/>
              <a:t>ග </a:t>
            </a:r>
            <a:r>
              <a:rPr lang="si-LK" altLang="ja-JP" dirty="0"/>
              <a:t>(උදා. කරවිල) වලදී, පාර්ශ්වික රිකිලි ආරම</a:t>
            </a:r>
            <a:r>
              <a:rPr lang="si-LK" altLang="ja-JP" dirty="0" smtClean="0"/>
              <a:t>්භය</a:t>
            </a:r>
            <a:r>
              <a:rPr lang="si-LK" altLang="ja-JP" dirty="0"/>
              <a:t>ේ සිටම දික් කල හැකි නිසා ඉක්මණින් ඵල හටගන්නා අතර, පන්දලම් භාවිතයේදීට වඩා අස්වැන්න වැඩියි (ප්‍රධාන කඳට වඩා දෙවන හා තුන් වන අතු වලින් වැඩි ගැහැනු මල් ප්‍රමාණයක් </a:t>
            </a:r>
            <a:r>
              <a:rPr lang="si-LK" altLang="ja-JP" dirty="0" smtClean="0"/>
              <a:t>හටගන</a:t>
            </a:r>
            <a:r>
              <a:rPr lang="si-LK" altLang="ja-JP" dirty="0"/>
              <a:t>ී</a:t>
            </a:r>
            <a:r>
              <a:rPr lang="si-LK" altLang="ja-JP" dirty="0" smtClean="0"/>
              <a:t>)</a:t>
            </a:r>
            <a:endParaRPr lang="en-US" altLang="ja-JP" dirty="0" smtClean="0"/>
          </a:p>
          <a:p>
            <a:r>
              <a:rPr lang="si-LK" altLang="ja-JP" dirty="0" smtClean="0"/>
              <a:t>ක</a:t>
            </a:r>
            <a:r>
              <a:rPr lang="si-LK" altLang="ja-JP" dirty="0"/>
              <a:t>ොමඩු, වට්ටක්කා වැනි ප්‍රමාණයෙන් ඉතා විශාල සහ දෘඩ හා ඝනකම් පොතු සහිත ඵල දරණ භෝ</a:t>
            </a:r>
            <a:r>
              <a:rPr lang="si-LK" altLang="ja-JP" dirty="0" smtClean="0"/>
              <a:t>ග </a:t>
            </a:r>
            <a:r>
              <a:rPr lang="si-LK" altLang="ja-JP" dirty="0"/>
              <a:t>සඳහා ආධාරක යෙදීමට අවශ්‍ය නොවේ. ඒවාට ආධාරක නොමැතිව පොළව මත වර්ධනය විය හැක</a:t>
            </a:r>
            <a:endParaRPr kumimoji="1" lang="ja-JP" altLang="en-US" dirty="0"/>
          </a:p>
        </p:txBody>
      </p:sp>
      <p:sp>
        <p:nvSpPr>
          <p:cNvPr id="4" name="テキスト ボックス 3"/>
          <p:cNvSpPr txBox="1"/>
          <p:nvPr/>
        </p:nvSpPr>
        <p:spPr>
          <a:xfrm>
            <a:off x="8712460" y="15032"/>
            <a:ext cx="360040" cy="369332"/>
          </a:xfrm>
          <a:prstGeom prst="rect">
            <a:avLst/>
          </a:prstGeom>
          <a:noFill/>
        </p:spPr>
        <p:txBody>
          <a:bodyPr wrap="square" rtlCol="0">
            <a:spAutoFit/>
          </a:bodyPr>
          <a:lstStyle/>
          <a:p>
            <a:r>
              <a:rPr lang="en-US" altLang="ja-JP" dirty="0" smtClean="0"/>
              <a:t>3’</a:t>
            </a:r>
            <a:endParaRPr kumimoji="1" lang="ja-JP" altLang="en-US" dirty="0"/>
          </a:p>
        </p:txBody>
      </p:sp>
    </p:spTree>
    <p:extLst>
      <p:ext uri="{BB962C8B-B14F-4D97-AF65-F5344CB8AC3E}">
        <p14:creationId xmlns:p14="http://schemas.microsoft.com/office/powerpoint/2010/main" val="11663087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971600" y="0"/>
            <a:ext cx="7056784" cy="778098"/>
          </a:xfrm>
        </p:spPr>
        <p:txBody>
          <a:bodyPr/>
          <a:lstStyle/>
          <a:p>
            <a:r>
              <a:rPr lang="si-LK" altLang="ja-JP" dirty="0"/>
              <a:t>ගැට ගැසීම</a:t>
            </a:r>
            <a:endParaRPr kumimoji="1" lang="ja-JP" altLang="en-US" dirty="0"/>
          </a:p>
        </p:txBody>
      </p:sp>
      <p:sp>
        <p:nvSpPr>
          <p:cNvPr id="3" name="コンテンツ プレースホルダー 2"/>
          <p:cNvSpPr>
            <a:spLocks noGrp="1"/>
          </p:cNvSpPr>
          <p:nvPr>
            <p:ph idx="1"/>
          </p:nvPr>
        </p:nvSpPr>
        <p:spPr>
          <a:xfrm>
            <a:off x="325505" y="764704"/>
            <a:ext cx="8712968" cy="1152128"/>
          </a:xfrm>
          <a:scene3d>
            <a:camera prst="orthographicFront">
              <a:rot lat="0" lon="0" rev="0"/>
            </a:camera>
            <a:lightRig rig="threePt" dir="t"/>
          </a:scene3d>
        </p:spPr>
        <p:txBody>
          <a:bodyPr>
            <a:normAutofit/>
          </a:bodyPr>
          <a:lstStyle/>
          <a:p>
            <a:pPr marL="0" indent="0">
              <a:buNone/>
            </a:pPr>
            <a:r>
              <a:rPr lang="si-LK" altLang="ja-JP" dirty="0" smtClean="0"/>
              <a:t>ශ</a:t>
            </a:r>
            <a:r>
              <a:rPr lang="si-LK" altLang="ja-JP" dirty="0"/>
              <a:t>ාක පහතට </a:t>
            </a:r>
            <a:r>
              <a:rPr lang="si-LK" dirty="0"/>
              <a:t>නැමීම </a:t>
            </a:r>
            <a:r>
              <a:rPr lang="si-LK" altLang="ja-JP" dirty="0" smtClean="0"/>
              <a:t>ව</a:t>
            </a:r>
            <a:r>
              <a:rPr lang="si-LK" altLang="ja-JP" dirty="0"/>
              <a:t>ැළැක්වීමට ඒවා තන්තුවක් මගින් ආධාරකයට ගැ</a:t>
            </a:r>
            <a:r>
              <a:rPr lang="si-LK" altLang="ja-JP" dirty="0" smtClean="0"/>
              <a:t>ට</a:t>
            </a:r>
            <a:r>
              <a:rPr lang="en-US" altLang="ja-JP" dirty="0"/>
              <a:t> </a:t>
            </a:r>
            <a:r>
              <a:rPr lang="si-LK" altLang="ja-JP" dirty="0" smtClean="0"/>
              <a:t>ග</a:t>
            </a:r>
            <a:r>
              <a:rPr lang="si-LK" altLang="ja-JP" dirty="0"/>
              <a:t>ැසිය යුතුය</a:t>
            </a:r>
            <a:endParaRPr kumimoji="1" lang="en-US" altLang="ja-JP" dirty="0" smtClean="0"/>
          </a:p>
          <a:p>
            <a:pPr marL="0" indent="0">
              <a:buNone/>
            </a:pPr>
            <a:endParaRPr kumimoji="1" lang="ja-JP" altLang="en-US" dirty="0"/>
          </a:p>
        </p:txBody>
      </p:sp>
      <p:sp>
        <p:nvSpPr>
          <p:cNvPr id="4" name="テキスト ボックス 3"/>
          <p:cNvSpPr txBox="1"/>
          <p:nvPr/>
        </p:nvSpPr>
        <p:spPr>
          <a:xfrm>
            <a:off x="8712460" y="15032"/>
            <a:ext cx="360040" cy="369332"/>
          </a:xfrm>
          <a:prstGeom prst="rect">
            <a:avLst/>
          </a:prstGeom>
          <a:noFill/>
        </p:spPr>
        <p:txBody>
          <a:bodyPr wrap="square" rtlCol="0">
            <a:spAutoFit/>
          </a:bodyPr>
          <a:lstStyle/>
          <a:p>
            <a:r>
              <a:rPr lang="en-US" altLang="ja-JP" dirty="0" smtClean="0"/>
              <a:t>4</a:t>
            </a:r>
            <a:endParaRPr kumimoji="1" lang="ja-JP" altLang="en-US" dirty="0"/>
          </a:p>
        </p:txBody>
      </p:sp>
      <p:pic>
        <p:nvPicPr>
          <p:cNvPr id="4098" name="Picture 2" descr="C:\Users\Kyota\Documents\02_スリランカ\マニュアル\Manual Pics\01_General\field management\Resized\tie up (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62500" y="3861049"/>
            <a:ext cx="3810000" cy="2932692"/>
          </a:xfrm>
          <a:prstGeom prst="rect">
            <a:avLst/>
          </a:prstGeom>
          <a:noFill/>
          <a:extLst>
            <a:ext uri="{909E8E84-426E-40DD-AFC4-6F175D3DCCD1}">
              <a14:hiddenFill xmlns:a14="http://schemas.microsoft.com/office/drawing/2010/main">
                <a:solidFill>
                  <a:srgbClr val="FFFFFF"/>
                </a:solidFill>
              </a14:hiddenFill>
            </a:ext>
          </a:extLst>
        </p:spPr>
      </p:pic>
      <p:sp>
        <p:nvSpPr>
          <p:cNvPr id="5" name="テキスト ボックス 4"/>
          <p:cNvSpPr txBox="1"/>
          <p:nvPr/>
        </p:nvSpPr>
        <p:spPr>
          <a:xfrm>
            <a:off x="179512" y="1988840"/>
            <a:ext cx="4968552" cy="4031873"/>
          </a:xfrm>
          <a:prstGeom prst="rect">
            <a:avLst/>
          </a:prstGeom>
          <a:noFill/>
        </p:spPr>
        <p:txBody>
          <a:bodyPr wrap="square" rtlCol="0">
            <a:spAutoFit/>
          </a:bodyPr>
          <a:lstStyle/>
          <a:p>
            <a:pPr marL="457200" indent="-457200">
              <a:buFont typeface="Wingdings" panose="05000000000000000000" pitchFamily="2" charset="2"/>
              <a:buChar char="ü"/>
            </a:pPr>
            <a:r>
              <a:rPr lang="si-LK" altLang="ja-JP" sz="3200" dirty="0"/>
              <a:t>ගොඩාක් තදින් ගැ</a:t>
            </a:r>
            <a:r>
              <a:rPr lang="si-LK" altLang="ja-JP" sz="3200" dirty="0" smtClean="0"/>
              <a:t>ට</a:t>
            </a:r>
            <a:r>
              <a:rPr lang="en-US" altLang="ja-JP" sz="3200" dirty="0" smtClean="0"/>
              <a:t> </a:t>
            </a:r>
            <a:r>
              <a:rPr lang="si-LK" altLang="ja-JP" sz="3200" dirty="0" smtClean="0"/>
              <a:t>ග</a:t>
            </a:r>
            <a:r>
              <a:rPr lang="si-LK" altLang="ja-JP" sz="3200" dirty="0"/>
              <a:t>ැසීම නොකල යුතුය </a:t>
            </a:r>
            <a:endParaRPr lang="en-US" altLang="ja-JP" sz="3200" dirty="0" smtClean="0"/>
          </a:p>
          <a:p>
            <a:pPr marL="457200" indent="-457200">
              <a:buFont typeface="Wingdings" panose="05000000000000000000" pitchFamily="2" charset="2"/>
              <a:buChar char="ü"/>
            </a:pPr>
            <a:r>
              <a:rPr lang="si-LK" altLang="ja-JP" sz="3200" dirty="0" smtClean="0"/>
              <a:t>ශ</a:t>
            </a:r>
            <a:r>
              <a:rPr lang="si-LK" altLang="ja-JP" sz="3200" dirty="0"/>
              <a:t>ාක කඳට පසු අවධින්හ</a:t>
            </a:r>
            <a:r>
              <a:rPr lang="si-LK" altLang="ja-JP" sz="3200" dirty="0" smtClean="0"/>
              <a:t>ි</a:t>
            </a:r>
            <a:r>
              <a:rPr lang="en-US" altLang="ja-JP" sz="3200" dirty="0" smtClean="0"/>
              <a:t> </a:t>
            </a:r>
            <a:r>
              <a:rPr lang="si-LK" altLang="ja-JP" sz="3200" dirty="0" smtClean="0"/>
              <a:t>ද</a:t>
            </a:r>
            <a:r>
              <a:rPr lang="si-LK" altLang="ja-JP" sz="3200" dirty="0"/>
              <a:t>ී  මහත් වී වර්ධනය වීමට ඉඩ සලසා ආධාරකයට ලිහිල්ව ගැ</a:t>
            </a:r>
            <a:r>
              <a:rPr lang="si-LK" altLang="ja-JP" sz="3200" dirty="0" smtClean="0"/>
              <a:t>ට</a:t>
            </a:r>
            <a:r>
              <a:rPr lang="en-US" altLang="ja-JP" sz="3200" dirty="0" smtClean="0"/>
              <a:t> </a:t>
            </a:r>
            <a:r>
              <a:rPr lang="si-LK" altLang="ja-JP" sz="3200" dirty="0" smtClean="0"/>
              <a:t>ග</a:t>
            </a:r>
            <a:r>
              <a:rPr lang="si-LK" altLang="ja-JP" sz="3200" dirty="0"/>
              <a:t>ැසිය යුතුය</a:t>
            </a:r>
            <a:endParaRPr lang="en-US" altLang="ja-JP" sz="3200" dirty="0" smtClean="0"/>
          </a:p>
          <a:p>
            <a:pPr marL="457200" indent="-457200">
              <a:buFont typeface="Wingdings" panose="05000000000000000000" pitchFamily="2" charset="2"/>
              <a:buChar char="ü"/>
            </a:pPr>
            <a:r>
              <a:rPr lang="si-LK" altLang="ja-JP" sz="3200" dirty="0" smtClean="0"/>
              <a:t>තන</a:t>
            </a:r>
            <a:r>
              <a:rPr lang="si-LK" altLang="ja-JP" sz="3200" dirty="0"/>
              <a:t>්තුවක් මගින් </a:t>
            </a:r>
            <a:r>
              <a:rPr lang="ja-JP" altLang="en-US" sz="3200" dirty="0"/>
              <a:t>∞</a:t>
            </a:r>
            <a:r>
              <a:rPr lang="en-US" altLang="ja-JP" sz="3200" dirty="0"/>
              <a:t> </a:t>
            </a:r>
            <a:r>
              <a:rPr lang="si-LK" altLang="ja-JP" sz="3200" dirty="0" smtClean="0"/>
              <a:t>හ</a:t>
            </a:r>
            <a:r>
              <a:rPr lang="si-LK" altLang="ja-JP" sz="3200" dirty="0"/>
              <a:t>ැඩයට ගැට ගැසීම සුදුසුයි</a:t>
            </a:r>
            <a:endParaRPr lang="en-US" altLang="ja-JP" sz="3200" dirty="0"/>
          </a:p>
        </p:txBody>
      </p:sp>
    </p:spTree>
    <p:extLst>
      <p:ext uri="{BB962C8B-B14F-4D97-AF65-F5344CB8AC3E}">
        <p14:creationId xmlns:p14="http://schemas.microsoft.com/office/powerpoint/2010/main" val="25989238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971600" y="27856"/>
            <a:ext cx="7128792" cy="490066"/>
          </a:xfrm>
        </p:spPr>
        <p:txBody>
          <a:bodyPr>
            <a:normAutofit/>
          </a:bodyPr>
          <a:lstStyle/>
          <a:p>
            <a:r>
              <a:rPr lang="si-LK" altLang="ja-JP" sz="2400" dirty="0"/>
              <a:t>ගැට ගැසීම</a:t>
            </a:r>
            <a:endParaRPr kumimoji="1" lang="ja-JP" altLang="en-US" sz="2400" dirty="0"/>
          </a:p>
        </p:txBody>
      </p:sp>
      <p:sp>
        <p:nvSpPr>
          <p:cNvPr id="3" name="コンテンツ プレースホルダー 2"/>
          <p:cNvSpPr>
            <a:spLocks noGrp="1"/>
          </p:cNvSpPr>
          <p:nvPr>
            <p:ph idx="1"/>
          </p:nvPr>
        </p:nvSpPr>
        <p:spPr>
          <a:xfrm>
            <a:off x="251520" y="548680"/>
            <a:ext cx="8712968" cy="6120680"/>
          </a:xfrm>
        </p:spPr>
        <p:txBody>
          <a:bodyPr/>
          <a:lstStyle/>
          <a:p>
            <a:pPr marL="0" indent="0">
              <a:buNone/>
            </a:pPr>
            <a:r>
              <a:rPr lang="si-LK" altLang="ja-JP" dirty="0" smtClean="0"/>
              <a:t>ආධ</a:t>
            </a:r>
            <a:r>
              <a:rPr lang="si-LK" altLang="ja-JP" dirty="0"/>
              <a:t>ාරක සවි කිරීම සම්පූර්ණ කිරීමට, ශාක ආධාරක වලට ගැට ගැසීම කල යුතුය</a:t>
            </a:r>
            <a:endParaRPr kumimoji="1" lang="en-US" altLang="ja-JP" dirty="0" smtClean="0"/>
          </a:p>
          <a:p>
            <a:pPr>
              <a:buFont typeface="Wingdings" panose="05000000000000000000" pitchFamily="2" charset="2"/>
              <a:buChar char="ü"/>
            </a:pPr>
            <a:r>
              <a:rPr lang="si-LK" altLang="ja-JP" dirty="0"/>
              <a:t>වර්ධනයේ පසු අවධියේදී ශාක කඳ මහත</a:t>
            </a:r>
            <a:r>
              <a:rPr lang="si-LK" altLang="ja-JP" dirty="0" smtClean="0"/>
              <a:t>්වන </a:t>
            </a:r>
            <a:r>
              <a:rPr lang="si-LK" altLang="ja-JP" dirty="0"/>
              <a:t>බව සලකා, යම් ඉඩ ප්‍රමාණ‍යක් තබා ලිහිල්ව තන්තුවක් මගින් ආධාරකයට ගැට ගැසීම කල යුතුයි. තදින් ගැට ගැසුවහොත්, කඳ මහත් වී වර්ධනය වූ විට ශාක වලට හානි වේ </a:t>
            </a:r>
            <a:endParaRPr lang="en-US" altLang="ja-JP" dirty="0" smtClean="0"/>
          </a:p>
          <a:p>
            <a:pPr>
              <a:buFont typeface="Wingdings" panose="05000000000000000000" pitchFamily="2" charset="2"/>
              <a:buChar char="ü"/>
            </a:pPr>
            <a:r>
              <a:rPr lang="si-LK" altLang="ja-JP" dirty="0" smtClean="0"/>
              <a:t>ග</a:t>
            </a:r>
            <a:r>
              <a:rPr lang="si-LK" altLang="ja-JP" dirty="0"/>
              <a:t>ැ</a:t>
            </a:r>
            <a:r>
              <a:rPr lang="si-LK" altLang="ja-JP" dirty="0" smtClean="0"/>
              <a:t>ටය</a:t>
            </a:r>
            <a:r>
              <a:rPr lang="en-US" altLang="ja-JP" dirty="0" smtClean="0"/>
              <a:t> </a:t>
            </a:r>
            <a:r>
              <a:rPr lang="ja-JP" altLang="en-US" dirty="0" smtClean="0"/>
              <a:t>∞</a:t>
            </a:r>
            <a:r>
              <a:rPr lang="si-LK" altLang="ja-JP" dirty="0" smtClean="0"/>
              <a:t> </a:t>
            </a:r>
            <a:r>
              <a:rPr lang="si-LK" altLang="ja-JP" dirty="0"/>
              <a:t>හැඩයට යොදන්න. එවිට ආධාරකය සහ ශාකය යන දෙපසටම ප්‍රමාණවත් ඉඩක් ලැබේ</a:t>
            </a:r>
            <a:endParaRPr kumimoji="1" lang="ja-JP" altLang="en-US" dirty="0"/>
          </a:p>
        </p:txBody>
      </p:sp>
      <p:sp>
        <p:nvSpPr>
          <p:cNvPr id="4" name="テキスト ボックス 3"/>
          <p:cNvSpPr txBox="1"/>
          <p:nvPr/>
        </p:nvSpPr>
        <p:spPr>
          <a:xfrm>
            <a:off x="8712460" y="15032"/>
            <a:ext cx="360040" cy="369332"/>
          </a:xfrm>
          <a:prstGeom prst="rect">
            <a:avLst/>
          </a:prstGeom>
          <a:noFill/>
        </p:spPr>
        <p:txBody>
          <a:bodyPr wrap="square" rtlCol="0">
            <a:spAutoFit/>
          </a:bodyPr>
          <a:lstStyle/>
          <a:p>
            <a:r>
              <a:rPr lang="en-US" altLang="ja-JP" dirty="0" smtClean="0"/>
              <a:t>4’</a:t>
            </a:r>
            <a:endParaRPr kumimoji="1" lang="ja-JP" altLang="en-US" dirty="0"/>
          </a:p>
        </p:txBody>
      </p:sp>
    </p:spTree>
    <p:extLst>
      <p:ext uri="{BB962C8B-B14F-4D97-AF65-F5344CB8AC3E}">
        <p14:creationId xmlns:p14="http://schemas.microsoft.com/office/powerpoint/2010/main" val="42479491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lang="si-LK" altLang="ja-JP" dirty="0"/>
              <a:t>අතිරේක පොහො</a:t>
            </a:r>
            <a:r>
              <a:rPr lang="si-LK" altLang="ja-JP" dirty="0" smtClean="0"/>
              <a:t>ර</a:t>
            </a:r>
            <a:endParaRPr kumimoji="1" lang="ja-JP" altLang="en-US" dirty="0"/>
          </a:p>
        </p:txBody>
      </p:sp>
      <p:pic>
        <p:nvPicPr>
          <p:cNvPr id="5122" name="Picture 2" descr="C:\Users\Kyota\Documents\02_スリランカ\マニュアル\Manual Pics\01_General\Additional Fertilizer\Resized\DSC0187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3429000"/>
            <a:ext cx="38100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C:\Users\Kyota\Documents\02_スリランカ\マニュアル\Manual Pics\01_General\Additional Fertilizer\Resized\IMG_884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0032" y="3429000"/>
            <a:ext cx="3810000" cy="2857500"/>
          </a:xfrm>
          <a:prstGeom prst="rect">
            <a:avLst/>
          </a:prstGeom>
          <a:noFill/>
          <a:extLst>
            <a:ext uri="{909E8E84-426E-40DD-AFC4-6F175D3DCCD1}">
              <a14:hiddenFill xmlns:a14="http://schemas.microsoft.com/office/drawing/2010/main">
                <a:solidFill>
                  <a:srgbClr val="FFFFFF"/>
                </a:solidFill>
              </a14:hiddenFill>
            </a:ext>
          </a:extLst>
        </p:spPr>
      </p:pic>
      <p:sp>
        <p:nvSpPr>
          <p:cNvPr id="4" name="テキスト ボックス 3"/>
          <p:cNvSpPr txBox="1"/>
          <p:nvPr/>
        </p:nvSpPr>
        <p:spPr>
          <a:xfrm>
            <a:off x="7396155" y="6433301"/>
            <a:ext cx="1296144" cy="369332"/>
          </a:xfrm>
          <a:prstGeom prst="rect">
            <a:avLst/>
          </a:prstGeom>
          <a:noFill/>
        </p:spPr>
        <p:txBody>
          <a:bodyPr wrap="square" rtlCol="0">
            <a:spAutoFit/>
          </a:bodyPr>
          <a:lstStyle/>
          <a:p>
            <a:r>
              <a:rPr kumimoji="1" lang="en-US" altLang="ja-JP" dirty="0" smtClean="0"/>
              <a:t>GVSPP Q11</a:t>
            </a:r>
            <a:endParaRPr kumimoji="1" lang="ja-JP" altLang="en-US" dirty="0"/>
          </a:p>
        </p:txBody>
      </p:sp>
      <p:sp>
        <p:nvSpPr>
          <p:cNvPr id="7" name="テキスト ボックス 6"/>
          <p:cNvSpPr txBox="1"/>
          <p:nvPr/>
        </p:nvSpPr>
        <p:spPr>
          <a:xfrm>
            <a:off x="8712460" y="15032"/>
            <a:ext cx="360040" cy="369332"/>
          </a:xfrm>
          <a:prstGeom prst="rect">
            <a:avLst/>
          </a:prstGeom>
          <a:noFill/>
        </p:spPr>
        <p:txBody>
          <a:bodyPr wrap="square" rtlCol="0">
            <a:spAutoFit/>
          </a:bodyPr>
          <a:lstStyle/>
          <a:p>
            <a:r>
              <a:rPr lang="en-US" altLang="ja-JP" dirty="0"/>
              <a:t>5</a:t>
            </a:r>
            <a:endParaRPr kumimoji="1" lang="ja-JP" altLang="en-US" dirty="0"/>
          </a:p>
        </p:txBody>
      </p:sp>
    </p:spTree>
    <p:extLst>
      <p:ext uri="{BB962C8B-B14F-4D97-AF65-F5344CB8AC3E}">
        <p14:creationId xmlns:p14="http://schemas.microsoft.com/office/powerpoint/2010/main" val="2947302998"/>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1870</TotalTime>
  <Words>8948</Words>
  <Application>Microsoft Office PowerPoint</Application>
  <PresentationFormat>On-screen Show (4:3)</PresentationFormat>
  <Paragraphs>310</Paragraphs>
  <Slides>40</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ＭＳ 明朝</vt:lpstr>
      <vt:lpstr>ＭＳ Ｐゴシック</vt:lpstr>
      <vt:lpstr>ＭＳ Ｐ明朝</vt:lpstr>
      <vt:lpstr>Arial</vt:lpstr>
      <vt:lpstr>Calibri</vt:lpstr>
      <vt:lpstr>Iskoola Pota</vt:lpstr>
      <vt:lpstr>Times New Roman</vt:lpstr>
      <vt:lpstr>Wingdings</vt:lpstr>
      <vt:lpstr>Office ​​テーマ</vt:lpstr>
      <vt:lpstr>ආධාරක සවි කිරීම</vt:lpstr>
      <vt:lpstr>PowerPoint Presentation</vt:lpstr>
      <vt:lpstr>ආධාරක</vt:lpstr>
      <vt:lpstr>ආධාරක</vt:lpstr>
      <vt:lpstr>ආධාරක ක්‍රම</vt:lpstr>
      <vt:lpstr>ආධාරක ක්‍රම</vt:lpstr>
      <vt:lpstr>ගැට ගැසීම</vt:lpstr>
      <vt:lpstr>ගැට ගැසීම</vt:lpstr>
      <vt:lpstr>අතිරේක පොහොර</vt:lpstr>
      <vt:lpstr>PowerPoint Presentation</vt:lpstr>
      <vt:lpstr>අතිරේක පොහොර යෙදීම</vt:lpstr>
      <vt:lpstr>අතිරේක පොහොර යෙදීම</vt:lpstr>
      <vt:lpstr>අතිරේක පොහොර යෙදීම</vt:lpstr>
      <vt:lpstr>අතිරේක පොහොර යෙදීම</vt:lpstr>
      <vt:lpstr>අතිරේක පොහොර යෙදීම</vt:lpstr>
      <vt:lpstr>අතිරේක පොහොර යෙදීම</vt:lpstr>
      <vt:lpstr>පුහුණු කිරීම</vt:lpstr>
      <vt:lpstr>PowerPoint Presentation</vt:lpstr>
      <vt:lpstr>පුහුණු කිරීම</vt:lpstr>
      <vt:lpstr>පුහුණු කිරීම</vt:lpstr>
      <vt:lpstr>පුහුණු කිරීමේ හා කප්පාදු කිරීමේ ප්‍රතිඵල 1</vt:lpstr>
      <vt:lpstr>පුහුණු කිරීමේ හා කප්පාදු කිරීමේ ප්‍රතිඵල 1</vt:lpstr>
      <vt:lpstr>පුහුණු කිරීමේ හා කප්පාදු කිරීමේ ප්‍රතිඵල 2</vt:lpstr>
      <vt:lpstr>පුහුණු කිරීමේ හා කප්පාදු කිරීමේ ප්‍රතිඵල 2</vt:lpstr>
      <vt:lpstr>පුහුණු හා කප්පාදු කිරීමේ යන්ත්‍රණය</vt:lpstr>
      <vt:lpstr>පුහුණු හා කප්පාදු කිරීමේ යන්ත්‍රණය</vt:lpstr>
      <vt:lpstr>පුහුණු කිරීමේ සහ කප්පාදු කිරීමේ වාසි</vt:lpstr>
      <vt:lpstr>පුහුණු කිරීමේ සහ කප්පාදු කිරීමේ වාසි</vt:lpstr>
      <vt:lpstr>වම්බටු පුහුණු කිරීම</vt:lpstr>
      <vt:lpstr>වම්බටු පුහුණු කිරීම</vt:lpstr>
      <vt:lpstr>වම්බටු ඵල කප්පාදු කිරීම</vt:lpstr>
      <vt:lpstr>වම්බටු ඵල කප්පාදු කිරීම</vt:lpstr>
      <vt:lpstr>කෘතිම පරාගනය (අතින් පරාගනය කිරීම)</vt:lpstr>
      <vt:lpstr>PowerPoint Presentation</vt:lpstr>
      <vt:lpstr>කෘතිම පරාගනය (අතින් පරාගනය කිරීම)</vt:lpstr>
      <vt:lpstr>කෘතිම පරාගනය (අතින් පරාගනය කිරීම)</vt:lpstr>
      <vt:lpstr>කෘතිම පරාගනය (අතින් පරාගනය කිරීම)</vt:lpstr>
      <vt:lpstr>කෘතිම පරාගනය (අතින් පරාගනය කිරීම)</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Support &amp; Shoot-bending</dc:title>
  <dc:creator>Kyota Iizuka</dc:creator>
  <cp:lastModifiedBy>Jica</cp:lastModifiedBy>
  <cp:revision>143</cp:revision>
  <dcterms:created xsi:type="dcterms:W3CDTF">2017-02-28T07:30:05Z</dcterms:created>
  <dcterms:modified xsi:type="dcterms:W3CDTF">2017-03-29T08:48:03Z</dcterms:modified>
</cp:coreProperties>
</file>